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</p:sldMasterIdLst>
  <p:notesMasterIdLst>
    <p:notesMasterId r:id="rId26"/>
  </p:notesMasterIdLst>
  <p:handoutMasterIdLst>
    <p:handoutMasterId r:id="rId27"/>
  </p:handoutMasterIdLst>
  <p:sldIdLst>
    <p:sldId id="308" r:id="rId3"/>
    <p:sldId id="273" r:id="rId4"/>
    <p:sldId id="309" r:id="rId5"/>
    <p:sldId id="275" r:id="rId6"/>
    <p:sldId id="310" r:id="rId7"/>
    <p:sldId id="311" r:id="rId8"/>
    <p:sldId id="312" r:id="rId9"/>
    <p:sldId id="313" r:id="rId10"/>
    <p:sldId id="256" r:id="rId11"/>
    <p:sldId id="257" r:id="rId12"/>
    <p:sldId id="260" r:id="rId13"/>
    <p:sldId id="285" r:id="rId14"/>
    <p:sldId id="286" r:id="rId15"/>
    <p:sldId id="287" r:id="rId16"/>
    <p:sldId id="258" r:id="rId17"/>
    <p:sldId id="280" r:id="rId18"/>
    <p:sldId id="282" r:id="rId19"/>
    <p:sldId id="281" r:id="rId20"/>
    <p:sldId id="283" r:id="rId21"/>
    <p:sldId id="284" r:id="rId22"/>
    <p:sldId id="290" r:id="rId23"/>
    <p:sldId id="289" r:id="rId24"/>
    <p:sldId id="276" r:id="rId25"/>
  </p:sldIdLst>
  <p:sldSz cx="6858000" cy="51435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342"/>
    <a:srgbClr val="FFFFFF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125" d="100"/>
          <a:sy n="125" d="100"/>
        </p:scale>
        <p:origin x="690" y="48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516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7E08F3-BC64-415B-B2A1-176054B274EB}" type="datetimeFigureOut">
              <a:rPr lang="nl-NL"/>
              <a:pPr>
                <a:defRPr/>
              </a:pPr>
              <a:t>17-9-2019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D79D9F-522C-4FC9-87A3-0672015D94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5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44A2B5-3960-4A69-BD32-1B0A6C46C8A0}" type="datetimeFigureOut">
              <a:rPr lang="nl-NL"/>
              <a:pPr>
                <a:defRPr/>
              </a:pPr>
              <a:t>17-9-2019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312CD-1931-4C15-A14D-90883F1357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07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02AC8-6AB9-4312-8CF4-9749FFCE967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78625" y="2035949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spc="-225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8625" y="1768076"/>
            <a:ext cx="5829300" cy="3214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21471" y="1607347"/>
            <a:ext cx="1393031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maandag 19 april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620442"/>
            <a:ext cx="2353520" cy="29105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108" y="1620442"/>
            <a:ext cx="2353519" cy="29105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80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7" y="1620737"/>
            <a:ext cx="2354413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07" y="2052934"/>
            <a:ext cx="2354413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2216" y="1620737"/>
            <a:ext cx="2354410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2216" y="2052934"/>
            <a:ext cx="2354410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32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835626" cy="990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4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41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3953"/>
            <a:ext cx="2168172" cy="958850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760" y="386193"/>
            <a:ext cx="2538867" cy="41448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82802"/>
            <a:ext cx="2168172" cy="193833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098" indent="0">
              <a:buNone/>
              <a:defRPr sz="788"/>
            </a:lvl2pPr>
            <a:lvl3pPr marL="514196" indent="0">
              <a:buNone/>
              <a:defRPr sz="675"/>
            </a:lvl3pPr>
            <a:lvl4pPr marL="771294" indent="0">
              <a:buNone/>
              <a:defRPr sz="563"/>
            </a:lvl4pPr>
            <a:lvl5pPr marL="1028391" indent="0">
              <a:buNone/>
              <a:defRPr sz="563"/>
            </a:lvl5pPr>
            <a:lvl6pPr marL="1285489" indent="0">
              <a:buNone/>
              <a:defRPr sz="563"/>
            </a:lvl6pPr>
            <a:lvl7pPr marL="1542587" indent="0">
              <a:buNone/>
              <a:defRPr sz="563"/>
            </a:lvl7pPr>
            <a:lvl8pPr marL="1799685" indent="0">
              <a:buNone/>
              <a:defRPr sz="563"/>
            </a:lvl8pPr>
            <a:lvl9pPr marL="2056783" indent="0">
              <a:buNone/>
              <a:defRPr sz="56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01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600450"/>
            <a:ext cx="4835625" cy="425054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000" y="457200"/>
            <a:ext cx="483562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4025504"/>
            <a:ext cx="4835625" cy="50551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24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57200"/>
            <a:ext cx="4835626" cy="25527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352800"/>
            <a:ext cx="483562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93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6" y="457200"/>
            <a:ext cx="4552950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453" y="2724150"/>
            <a:ext cx="4063795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352800"/>
            <a:ext cx="483562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304802" y="592784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319" y="2164917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65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448991"/>
            <a:ext cx="4835626" cy="1946595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395586"/>
            <a:ext cx="483562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660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6" y="457200"/>
            <a:ext cx="4552950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000" y="3009900"/>
            <a:ext cx="483562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395586"/>
            <a:ext cx="483562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304802" y="592784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2319" y="2164917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3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78625" y="2035949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8625" y="1768076"/>
            <a:ext cx="5829300" cy="3214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57200"/>
            <a:ext cx="4830864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000" y="3009900"/>
            <a:ext cx="483562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395586"/>
            <a:ext cx="483562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20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40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1816" y="457200"/>
            <a:ext cx="733918" cy="3938588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457200"/>
            <a:ext cx="3971334" cy="39385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11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322" y="589363"/>
            <a:ext cx="6247209" cy="473869"/>
          </a:xfrm>
          <a:prstGeom prst="rect">
            <a:avLst/>
          </a:prstGeom>
        </p:spPr>
        <p:txBody>
          <a:bodyPr/>
          <a:lstStyle>
            <a:lvl1pPr>
              <a:defRPr sz="2400" b="1" spc="-225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1471" y="1200151"/>
            <a:ext cx="6193631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21471" y="4768456"/>
            <a:ext cx="1393031" cy="375047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maandag 19 april 2010</a:t>
            </a:r>
          </a:p>
          <a:p>
            <a:pPr>
              <a:defRPr/>
            </a:pPr>
            <a:fld id="{109ADE66-B1D1-48DF-9A86-2549AC4C51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1448" y="589347"/>
            <a:ext cx="6193653" cy="4005277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21471" y="4768456"/>
            <a:ext cx="1393031" cy="375047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maandag 19 april 2010</a:t>
            </a:r>
          </a:p>
          <a:p>
            <a:pPr>
              <a:defRPr/>
            </a:pPr>
            <a:fld id="{0939E29C-AA9C-4606-9726-F3FB407E04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448" y="1125134"/>
            <a:ext cx="6247232" cy="47388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1448" y="1714497"/>
            <a:ext cx="6193653" cy="1928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21471" y="4768456"/>
            <a:ext cx="1393031" cy="375047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maandag 19 april 2010</a:t>
            </a:r>
          </a:p>
          <a:p>
            <a:pPr>
              <a:defRPr/>
            </a:pPr>
            <a:fld id="{A1A88FBE-6364-4265-B98F-4ED8841DEE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763" indent="0" algn="ctr">
              <a:buNone/>
              <a:defRPr sz="1333"/>
            </a:lvl2pPr>
            <a:lvl3pPr marL="609524" indent="0" algn="ctr">
              <a:buNone/>
              <a:defRPr sz="1200"/>
            </a:lvl3pPr>
            <a:lvl4pPr marL="914286" indent="0" algn="ctr">
              <a:buNone/>
              <a:defRPr sz="1067"/>
            </a:lvl4pPr>
            <a:lvl5pPr marL="1219048" indent="0" algn="ctr">
              <a:buNone/>
              <a:defRPr sz="1067"/>
            </a:lvl5pPr>
            <a:lvl6pPr marL="1523810" indent="0" algn="ctr">
              <a:buNone/>
              <a:defRPr sz="1067"/>
            </a:lvl6pPr>
            <a:lvl7pPr marL="1828571" indent="0" algn="ctr">
              <a:buNone/>
              <a:defRPr sz="1067"/>
            </a:lvl7pPr>
            <a:lvl8pPr marL="2133334" indent="0" algn="ctr">
              <a:buNone/>
              <a:defRPr sz="1067"/>
            </a:lvl8pPr>
            <a:lvl9pPr marL="2438095" indent="0" algn="ctr">
              <a:buNone/>
              <a:defRPr sz="1067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2D79-87D2-45A6-9096-DD402CA3F6DC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7A20-0B56-4DC1-82FB-77A306410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78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6858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725" y="1803400"/>
            <a:ext cx="4368902" cy="1234727"/>
          </a:xfrm>
        </p:spPr>
        <p:txBody>
          <a:bodyPr anchor="b">
            <a:noAutofit/>
          </a:bodyPr>
          <a:lstStyle>
            <a:lvl1pPr algn="r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725" y="3038125"/>
            <a:ext cx="43689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8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75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025651"/>
            <a:ext cx="4835626" cy="1369936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395586"/>
            <a:ext cx="4835626" cy="6453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73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/>
          </p:cNvSpPr>
          <p:nvPr/>
        </p:nvSpPr>
        <p:spPr bwMode="auto">
          <a:xfrm>
            <a:off x="2" y="4168381"/>
            <a:ext cx="7233047" cy="96559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27" name="AutoShape 11"/>
          <p:cNvSpPr>
            <a:spLocks noChangeAspect="1" noChangeArrowheads="1"/>
          </p:cNvSpPr>
          <p:nvPr/>
        </p:nvSpPr>
        <p:spPr bwMode="auto">
          <a:xfrm>
            <a:off x="2" y="4137423"/>
            <a:ext cx="7233047" cy="100607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4803998"/>
            <a:ext cx="6858000" cy="339502"/>
          </a:xfrm>
          <a:prstGeom prst="rect">
            <a:avLst/>
          </a:prstGeom>
          <a:solidFill>
            <a:srgbClr val="4A434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519522"/>
            <a:ext cx="6858000" cy="0"/>
          </a:xfrm>
          <a:prstGeom prst="line">
            <a:avLst/>
          </a:prstGeom>
          <a:ln w="9525">
            <a:solidFill>
              <a:schemeClr val="bg1">
                <a:lumMod val="40000"/>
                <a:lumOff val="6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 userDrawn="1"/>
        </p:nvSpPr>
        <p:spPr>
          <a:xfrm>
            <a:off x="2157614" y="4892915"/>
            <a:ext cx="2542775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" dirty="0">
                <a:solidFill>
                  <a:srgbClr val="FFFFFF"/>
                </a:solidFill>
                <a:latin typeface="+mj-lt"/>
              </a:rPr>
              <a:t>Scholt Energy </a:t>
            </a:r>
            <a:r>
              <a:rPr lang="nl-NL" sz="45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Arial" charset="0"/>
              </a:rPr>
              <a:t>●  www.scholt.com</a:t>
            </a:r>
            <a:r>
              <a:rPr lang="nl-NL" sz="450" kern="120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Arial" charset="0"/>
              </a:rPr>
              <a:t> </a:t>
            </a:r>
            <a:r>
              <a:rPr lang="nl-NL" sz="45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Arial" charset="0"/>
              </a:rPr>
              <a:t>●  info@scholt.com</a:t>
            </a:r>
            <a:endParaRPr lang="nl-NL" sz="45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338" y="193160"/>
            <a:ext cx="1229327" cy="21835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-225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 spc="-113">
          <a:solidFill>
            <a:srgbClr val="797979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spc="-113">
          <a:solidFill>
            <a:srgbClr val="B5B5B5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200" kern="1200" spc="-113">
          <a:solidFill>
            <a:srgbClr val="B5B5B5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spc="-113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 spc="-113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6858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835626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20442"/>
            <a:ext cx="483562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2887" y="4531022"/>
            <a:ext cx="5129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2AE3-EB29-469D-933F-7099221A5A64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4531022"/>
            <a:ext cx="35424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2248" y="4531022"/>
            <a:ext cx="384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accent1"/>
                </a:solidFill>
              </a:defRPr>
            </a:lvl1pPr>
          </a:lstStyle>
          <a:p>
            <a:fld id="{2598AAF0-BC18-46C8-A8DF-EFA6A581C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1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257175" rtl="0" eaLnBrk="1" latinLnBrk="0" hangingPunct="1">
        <a:spcBef>
          <a:spcPct val="0"/>
        </a:spcBef>
        <a:buNone/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vo.nl/actueel/videos/voorlichtingsfilm-sde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nergiekeregio@pom.n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6858000" cy="385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6"/>
            <a:ext cx="2621321" cy="3857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621322" y="642936"/>
            <a:ext cx="594419" cy="385762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60854-5F0E-42D6-82A5-833513D7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7" y="719395"/>
            <a:ext cx="3161934" cy="2274756"/>
          </a:xfrm>
        </p:spPr>
        <p:txBody>
          <a:bodyPr vert="horz" lIns="51435" tIns="25718" rIns="51435" bIns="25718" rtlCol="0" anchor="t">
            <a:normAutofit/>
          </a:bodyPr>
          <a:lstStyle/>
          <a:p>
            <a:r>
              <a:rPr lang="en-US" sz="1575" dirty="0" err="1">
                <a:solidFill>
                  <a:schemeClr val="bg1"/>
                </a:solidFill>
              </a:rPr>
              <a:t>Informatiesessie</a:t>
            </a:r>
            <a:r>
              <a:rPr lang="en-US" sz="1575" dirty="0">
                <a:solidFill>
                  <a:schemeClr val="bg1"/>
                </a:solidFill>
              </a:rPr>
              <a:t> over de </a:t>
            </a:r>
            <a:br>
              <a:rPr lang="en-US" sz="1575" dirty="0">
                <a:solidFill>
                  <a:schemeClr val="bg1"/>
                </a:solidFill>
              </a:rPr>
            </a:br>
            <a:r>
              <a:rPr lang="en-US" sz="1575" dirty="0">
                <a:solidFill>
                  <a:schemeClr val="bg1"/>
                </a:solidFill>
              </a:rPr>
              <a:t>SDE+ </a:t>
            </a:r>
            <a:r>
              <a:rPr lang="en-US" sz="1575" dirty="0" err="1">
                <a:solidFill>
                  <a:schemeClr val="bg1"/>
                </a:solidFill>
              </a:rPr>
              <a:t>subsidieregeling</a:t>
            </a:r>
            <a:r>
              <a:rPr lang="en-US" sz="1575" dirty="0">
                <a:solidFill>
                  <a:schemeClr val="bg1"/>
                </a:solidFill>
              </a:rPr>
              <a:t>:</a:t>
            </a:r>
            <a:br>
              <a:rPr lang="en-US" sz="1575" dirty="0">
                <a:solidFill>
                  <a:schemeClr val="bg1"/>
                </a:solidFill>
              </a:rPr>
            </a:br>
            <a:br>
              <a:rPr lang="en-US" sz="1575" dirty="0">
                <a:solidFill>
                  <a:schemeClr val="bg1"/>
                </a:solidFill>
              </a:rPr>
            </a:br>
            <a:r>
              <a:rPr lang="en-US" sz="1575" dirty="0" err="1">
                <a:solidFill>
                  <a:schemeClr val="bg1"/>
                </a:solidFill>
              </a:rPr>
              <a:t>Stimulering</a:t>
            </a:r>
            <a:br>
              <a:rPr lang="en-US" sz="1575" dirty="0">
                <a:solidFill>
                  <a:schemeClr val="bg1"/>
                </a:solidFill>
              </a:rPr>
            </a:br>
            <a:r>
              <a:rPr lang="en-US" sz="1575" dirty="0" err="1">
                <a:solidFill>
                  <a:schemeClr val="bg1"/>
                </a:solidFill>
              </a:rPr>
              <a:t>Duurzame</a:t>
            </a:r>
            <a:br>
              <a:rPr lang="en-US" sz="1575" dirty="0">
                <a:solidFill>
                  <a:schemeClr val="bg1"/>
                </a:solidFill>
              </a:rPr>
            </a:br>
            <a:r>
              <a:rPr lang="en-US" sz="1575" dirty="0">
                <a:solidFill>
                  <a:schemeClr val="bg1"/>
                </a:solidFill>
              </a:rPr>
              <a:t>Energie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C054A03-B353-49D7-8FFF-B2FFF4D6B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3130957"/>
            <a:ext cx="1718185" cy="1232798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2579" y="2900363"/>
            <a:ext cx="252412" cy="1600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56CB61-2771-401D-B18C-A68794FA8012}"/>
              </a:ext>
            </a:extLst>
          </p:cNvPr>
          <p:cNvSpPr txBox="1"/>
          <p:nvPr/>
        </p:nvSpPr>
        <p:spPr>
          <a:xfrm>
            <a:off x="3076130" y="2578996"/>
            <a:ext cx="358845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Programma: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125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marL="160734" indent="-160734" defTabSz="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EROM - Stefanie Claessens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125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marL="160734" indent="-160734" defTabSz="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Inhoudelijke toelichting SDE+ subsidieregeling Michiel van der Steen – </a:t>
            </a:r>
            <a:r>
              <a:rPr lang="nl-NL" sz="1125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Scholt</a:t>
            </a: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 Energy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125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marL="160734" indent="-160734" defTabSz="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Vragen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125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marL="160734" indent="-160734" defTabSz="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403557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1471" y="843558"/>
            <a:ext cx="6247210" cy="3554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Agenda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18848" y="1563638"/>
            <a:ext cx="6193631" cy="2880320"/>
          </a:xfrm>
        </p:spPr>
        <p:txBody>
          <a:bodyPr/>
          <a:lstStyle/>
          <a:p>
            <a:pPr>
              <a:buAutoNum type="arabicPeriod"/>
            </a:pPr>
            <a:r>
              <a:rPr lang="en-US" dirty="0" err="1"/>
              <a:t>Introductie</a:t>
            </a:r>
            <a:r>
              <a:rPr lang="en-US" dirty="0"/>
              <a:t> Scholt Energy</a:t>
            </a:r>
          </a:p>
          <a:p>
            <a:pPr>
              <a:buAutoNum type="arabicPeriod"/>
            </a:pPr>
            <a:r>
              <a:rPr lang="en-US" dirty="0" err="1"/>
              <a:t>Duurzaamheid</a:t>
            </a:r>
            <a:r>
              <a:rPr lang="en-US" dirty="0"/>
              <a:t> &amp; </a:t>
            </a:r>
            <a:r>
              <a:rPr lang="en-US" dirty="0" err="1"/>
              <a:t>Klimaat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Toelichting</a:t>
            </a:r>
            <a:r>
              <a:rPr lang="en-US" dirty="0"/>
              <a:t> SDE+ </a:t>
            </a:r>
            <a:r>
              <a:rPr lang="en-US" dirty="0" err="1"/>
              <a:t>regeling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Wijzigingen</a:t>
            </a:r>
            <a:r>
              <a:rPr lang="en-US" dirty="0"/>
              <a:t> </a:t>
            </a:r>
            <a:r>
              <a:rPr lang="en-US" dirty="0" err="1"/>
              <a:t>t.o.v</a:t>
            </a:r>
            <a:r>
              <a:rPr lang="en-US" dirty="0"/>
              <a:t>. </a:t>
            </a:r>
            <a:r>
              <a:rPr lang="en-US" dirty="0" err="1"/>
              <a:t>voorjaarsronde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Huidige</a:t>
            </a:r>
            <a:r>
              <a:rPr lang="en-US" dirty="0"/>
              <a:t> basis-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correctiebedragen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b="1" dirty="0"/>
              <a:t>nu</a:t>
            </a:r>
            <a:r>
              <a:rPr lang="en-US" dirty="0"/>
              <a:t> SDE+ </a:t>
            </a:r>
            <a:r>
              <a:rPr lang="en-US" dirty="0" err="1"/>
              <a:t>Subsidie</a:t>
            </a:r>
            <a:r>
              <a:rPr lang="en-US" dirty="0"/>
              <a:t> </a:t>
            </a:r>
            <a:r>
              <a:rPr lang="en-US" dirty="0" err="1"/>
              <a:t>aanvragen</a:t>
            </a:r>
            <a:r>
              <a:rPr lang="en-US" dirty="0"/>
              <a:t>?</a:t>
            </a:r>
          </a:p>
          <a:p>
            <a:pPr>
              <a:buAutoNum type="arabicPeriod"/>
            </a:pPr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Scholt Energy </a:t>
            </a:r>
            <a:r>
              <a:rPr lang="en-US" dirty="0" err="1"/>
              <a:t>voor</a:t>
            </a:r>
            <a:r>
              <a:rPr lang="en-US" dirty="0"/>
              <a:t> u </a:t>
            </a:r>
            <a:r>
              <a:rPr lang="en-US" dirty="0" err="1"/>
              <a:t>betekenen</a:t>
            </a:r>
            <a:r>
              <a:rPr lang="en-US" dirty="0"/>
              <a:t>?</a:t>
            </a:r>
          </a:p>
          <a:p>
            <a:pPr>
              <a:buAutoNum type="arabicPeriod"/>
            </a:pPr>
            <a:r>
              <a:rPr lang="en-US" dirty="0" err="1"/>
              <a:t>Vragen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9FF3DAB-068D-4C34-8218-F106CF70B5D9}"/>
              </a:ext>
            </a:extLst>
          </p:cNvPr>
          <p:cNvSpPr/>
          <p:nvPr/>
        </p:nvSpPr>
        <p:spPr>
          <a:xfrm>
            <a:off x="6641806" y="2429984"/>
            <a:ext cx="216195" cy="28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80" tIns="15240" rIns="30480" bIns="152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45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899950-C769-4023-A9E1-369B70CF9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5395" y="627534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Duurzaamheid &amp; Klimaat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563D34-C8FA-464E-88B9-CF57A38B4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59582"/>
            <a:ext cx="6291956" cy="35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9BF7EF7-3235-4463-B37E-D7A9FD94F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699542"/>
            <a:ext cx="6192688" cy="38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1D97-B7D9-49E3-889D-83B44435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Stijging EB en ODE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39D0B7-10D0-4DD2-8E22-FF7F1B54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67" y="1119482"/>
            <a:ext cx="5236918" cy="2621507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3B0B1CD-2124-46B9-AE95-9CDDFAF02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9" y="4011910"/>
            <a:ext cx="4248471" cy="763836"/>
          </a:xfrm>
        </p:spPr>
        <p:txBody>
          <a:bodyPr/>
          <a:lstStyle/>
          <a:p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ODE (Opslag Duurzame Energie) is bedoeld voor investeringen in duurzame energie, waaronder de SDE+.</a:t>
            </a:r>
            <a:endParaRPr lang="en-US" sz="7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1D5B95E-D677-441B-AEFB-787D7E0E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26937"/>
              </p:ext>
            </p:extLst>
          </p:nvPr>
        </p:nvGraphicFramePr>
        <p:xfrm>
          <a:off x="4653136" y="3926013"/>
          <a:ext cx="1988840" cy="75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775">
                  <a:extLst>
                    <a:ext uri="{9D8B030D-6E8A-4147-A177-3AD203B41FA5}">
                      <a16:colId xmlns:a16="http://schemas.microsoft.com/office/drawing/2014/main" val="673942154"/>
                    </a:ext>
                  </a:extLst>
                </a:gridCol>
                <a:gridCol w="825065">
                  <a:extLst>
                    <a:ext uri="{9D8B030D-6E8A-4147-A177-3AD203B41FA5}">
                      <a16:colId xmlns:a16="http://schemas.microsoft.com/office/drawing/2014/main" val="2161048076"/>
                    </a:ext>
                  </a:extLst>
                </a:gridCol>
              </a:tblGrid>
              <a:tr h="2153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Gemiddelde stijging EB + ODE</a:t>
                      </a:r>
                      <a:endParaRPr lang="nl-NL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38401"/>
                  </a:ext>
                </a:extLst>
              </a:tr>
              <a:tr h="215395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Sinds 2008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6,99%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7678310"/>
                  </a:ext>
                </a:extLst>
              </a:tr>
              <a:tr h="320938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Sinds introductie ODE (2013)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10,05%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29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4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Toelichting SDE+ 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4755C7-2FC5-408A-BD94-45B696035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Filmpje rvo: </a:t>
            </a:r>
            <a:r>
              <a:rPr lang="nl-NL" dirty="0">
                <a:hlinkClick r:id="rId2"/>
              </a:rPr>
              <a:t>https://www.rvo.nl/actueel/videos/voorlichtingsfilm-sde</a:t>
            </a:r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Toelichting SDE+ regeling</a:t>
            </a: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944B412C-F6B0-48C5-B057-5859ED7B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0" y="1433798"/>
            <a:ext cx="6247209" cy="2952328"/>
          </a:xfrm>
        </p:spPr>
        <p:txBody>
          <a:bodyPr/>
          <a:lstStyle/>
          <a:p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Twee maal per jaar</a:t>
            </a:r>
          </a:p>
          <a:p>
            <a:pPr lvl="1"/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Voorjaarsronde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maart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Najaarsronde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oktober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342891" lvl="1" indent="0">
              <a:buNone/>
            </a:pPr>
            <a:endParaRPr lang="en-US" sz="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Drie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fases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Verschillende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bedragen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‘Wie het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eerst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komt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...’</a:t>
            </a:r>
          </a:p>
          <a:p>
            <a:pPr lvl="1"/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Fase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voor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zon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:	  4 November</a:t>
            </a:r>
          </a:p>
          <a:p>
            <a:pPr marL="342891" lvl="1" indent="0">
              <a:buNone/>
            </a:pPr>
            <a:endParaRPr lang="en-US" sz="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Grootte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&lt; 500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kWp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≥ 500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kWp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haalbaarheidsstudie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329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Huidige basis- en correctiebedragen</a:t>
            </a:r>
          </a:p>
        </p:txBody>
      </p:sp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59E09BA7-D43D-4463-9F43-223220BA5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4" y="1491630"/>
            <a:ext cx="5602971" cy="2808312"/>
          </a:xfrm>
        </p:spPr>
      </p:pic>
    </p:spTree>
    <p:extLst>
      <p:ext uri="{BB962C8B-B14F-4D97-AF65-F5344CB8AC3E}">
        <p14:creationId xmlns:p14="http://schemas.microsoft.com/office/powerpoint/2010/main" val="191396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Wijzigingen t.o.v. voorjaarsronde 2019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21D56B0-1DFC-4946-BFAD-0B6105A6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21" y="1635646"/>
            <a:ext cx="6247209" cy="28803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Bijvoegen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transportindicatie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netbeheerder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Daling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fasebedrag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&lt; 1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MWp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van max € 101 / MWh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naar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€ 99 / MWh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≥ 1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MWp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van max € 95 / MWh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naar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€ 92 / MWh  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76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Waarom </a:t>
            </a:r>
            <a:r>
              <a:rPr lang="nl-NL" u="sng" dirty="0"/>
              <a:t>nu</a:t>
            </a:r>
            <a:r>
              <a:rPr lang="nl-NL" dirty="0"/>
              <a:t> SDE+ subsidie aanvragen?</a:t>
            </a:r>
          </a:p>
        </p:txBody>
      </p:sp>
      <p:sp>
        <p:nvSpPr>
          <p:cNvPr id="10" name="Tijdelijke aanduiding voor inhoud 4"/>
          <p:cNvSpPr>
            <a:spLocks noGrp="1"/>
          </p:cNvSpPr>
          <p:nvPr>
            <p:ph idx="1"/>
          </p:nvPr>
        </p:nvSpPr>
        <p:spPr>
          <a:xfrm>
            <a:off x="289322" y="1563638"/>
            <a:ext cx="6380038" cy="29523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Laatste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keer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SDE+ in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huidige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vorm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Volgend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jaar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sturing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op CO2-reductie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Beperkte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Transportcapaciteit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wie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het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eerst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komt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…..)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Mogelijk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volgend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jaar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maar 1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aanvraag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ronde in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zomer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Bij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twijfel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nu het moment om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aan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te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vragen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beschikking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nog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1,5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jaar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tijd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om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te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realiseren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439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2CEC96-DE96-4D30-9958-67B3631D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38175"/>
            <a:ext cx="6858000" cy="3862388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BC9C47-1CB6-49F9-B0E1-D3C0B1394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1E82B5-E235-4F7F-9CC4-0DA3621E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4B261DEA-DA7F-4D0B-90F8-51BB5DE19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0D2AE68A-69A2-4990-8C05-8BB240E53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E4DF067-C4BA-4820-BF67-013029B1B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445A0202-B6CF-4B7D-9377-89B288FF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CCF9D608-0BE6-44C5-9358-90394684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F10557ED-C36C-4C3B-9F0B-5D3CF5F35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6961E2C-E282-471A-8FA2-0ED87A919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5A4526F4-F3D4-482D-8391-C06976B44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4689"/>
            <a:ext cx="6858000" cy="128587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76713" y="638175"/>
            <a:ext cx="2681287" cy="3862388"/>
            <a:chOff x="7425267" y="-8467"/>
            <a:chExt cx="4766733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6858000" cy="2571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1F04965-A127-4336-A081-A946B27CD9B1}"/>
              </a:ext>
            </a:extLst>
          </p:cNvPr>
          <p:cNvGrpSpPr/>
          <p:nvPr/>
        </p:nvGrpSpPr>
        <p:grpSpPr>
          <a:xfrm>
            <a:off x="86323" y="750633"/>
            <a:ext cx="3312539" cy="3284263"/>
            <a:chOff x="5981658" y="369183"/>
            <a:chExt cx="5888959" cy="5838690"/>
          </a:xfrm>
        </p:grpSpPr>
        <p:pic>
          <p:nvPicPr>
            <p:cNvPr id="12" name="Afbeelding 11" descr="Afbeeldingsresultaat voor meierijstad">
              <a:extLst>
                <a:ext uri="{FF2B5EF4-FFF2-40B4-BE49-F238E27FC236}">
                  <a16:creationId xmlns:a16="http://schemas.microsoft.com/office/drawing/2014/main" id="{8BB3E2C9-59BE-4867-90E1-A9B2F0A85BF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9233" y="650127"/>
              <a:ext cx="1993088" cy="1114333"/>
            </a:xfrm>
            <a:prstGeom prst="rect">
              <a:avLst/>
            </a:prstGeom>
            <a:noFill/>
          </p:spPr>
        </p:pic>
        <p:pic>
          <p:nvPicPr>
            <p:cNvPr id="11" name="Afbeelding 10" descr="Related image">
              <a:extLst>
                <a:ext uri="{FF2B5EF4-FFF2-40B4-BE49-F238E27FC236}">
                  <a16:creationId xmlns:a16="http://schemas.microsoft.com/office/drawing/2014/main" id="{ACAC6670-9FB3-4055-99AE-743C673E4A9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1658" y="650127"/>
              <a:ext cx="1552930" cy="1274930"/>
            </a:xfrm>
            <a:prstGeom prst="rect">
              <a:avLst/>
            </a:prstGeom>
            <a:noFill/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D6941D9-27AC-4C3C-A7D4-6052EE96E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658" y="2232831"/>
              <a:ext cx="5888959" cy="397504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0A77487-D5BC-4C3D-892E-85DE007514E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582" r="-38107"/>
            <a:stretch>
              <a:fillRect/>
            </a:stretch>
          </p:blipFill>
          <p:spPr bwMode="auto">
            <a:xfrm>
              <a:off x="10204103" y="369183"/>
              <a:ext cx="1647422" cy="1379035"/>
            </a:xfrm>
            <a:prstGeom prst="rect">
              <a:avLst/>
            </a:prstGeom>
            <a:noFill/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F55769C1-326F-4833-808F-19685E70C086}"/>
              </a:ext>
            </a:extLst>
          </p:cNvPr>
          <p:cNvSpPr txBox="1"/>
          <p:nvPr/>
        </p:nvSpPr>
        <p:spPr>
          <a:xfrm>
            <a:off x="198718" y="3794990"/>
            <a:ext cx="3761932" cy="87969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pPr defTabSz="257175" fontAlgn="auto">
              <a:spcAft>
                <a:spcPts val="338"/>
              </a:spcAft>
            </a:pPr>
            <a:r>
              <a:rPr lang="en-US" i="1" dirty="0">
                <a:solidFill>
                  <a:srgbClr val="90C226"/>
                </a:solidFill>
                <a:latin typeface="Trebuchet MS" panose="020B0603020202020204"/>
                <a:cs typeface="+mn-cs"/>
              </a:rPr>
              <a:t>‘</a:t>
            </a:r>
            <a:r>
              <a:rPr lang="en-US" i="1" dirty="0" err="1">
                <a:solidFill>
                  <a:srgbClr val="90C226"/>
                </a:solidFill>
                <a:latin typeface="Trebuchet MS" panose="020B0603020202020204"/>
                <a:cs typeface="+mn-cs"/>
              </a:rPr>
              <a:t>Omdat</a:t>
            </a:r>
            <a:r>
              <a:rPr lang="en-US" i="1" dirty="0">
                <a:solidFill>
                  <a:srgbClr val="90C226"/>
                </a:solidFill>
                <a:latin typeface="Trebuchet MS" panose="020B0603020202020204"/>
                <a:cs typeface="+mn-cs"/>
              </a:rPr>
              <a:t> het </a:t>
            </a:r>
            <a:r>
              <a:rPr lang="en-US" i="1" dirty="0" err="1">
                <a:solidFill>
                  <a:srgbClr val="90C226"/>
                </a:solidFill>
                <a:latin typeface="Trebuchet MS" panose="020B0603020202020204"/>
                <a:cs typeface="+mn-cs"/>
              </a:rPr>
              <a:t>ERgens</a:t>
            </a:r>
            <a:r>
              <a:rPr lang="en-US" i="1" dirty="0">
                <a:solidFill>
                  <a:srgbClr val="90C226"/>
                </a:solidFill>
                <a:latin typeface="Trebuchet MS" panose="020B0603020202020204"/>
                <a:cs typeface="+mn-cs"/>
              </a:rPr>
              <a:t> OM </a:t>
            </a:r>
            <a:r>
              <a:rPr lang="en-US" i="1" dirty="0" err="1">
                <a:solidFill>
                  <a:srgbClr val="90C226"/>
                </a:solidFill>
                <a:latin typeface="Trebuchet MS" panose="020B0603020202020204"/>
                <a:cs typeface="+mn-cs"/>
              </a:rPr>
              <a:t>gaat</a:t>
            </a:r>
            <a:r>
              <a:rPr lang="en-US" i="1" dirty="0">
                <a:solidFill>
                  <a:srgbClr val="90C226"/>
                </a:solidFill>
                <a:latin typeface="Trebuchet MS" panose="020B0603020202020204"/>
                <a:cs typeface="+mn-cs"/>
              </a:rPr>
              <a:t>’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4E7F9FD-B5A5-4D60-9BF9-66B1BFAA8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78" y="1812281"/>
            <a:ext cx="867966" cy="4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Wat kan Scholt Energy voor u betekenen?</a:t>
            </a:r>
          </a:p>
        </p:txBody>
      </p:sp>
      <p:sp>
        <p:nvSpPr>
          <p:cNvPr id="10" name="Tijdelijke aanduiding voor inhoud 4"/>
          <p:cNvSpPr>
            <a:spLocks noGrp="1"/>
          </p:cNvSpPr>
          <p:nvPr>
            <p:ph idx="1"/>
          </p:nvPr>
        </p:nvSpPr>
        <p:spPr>
          <a:xfrm>
            <a:off x="289322" y="1491630"/>
            <a:ext cx="6247209" cy="2952328"/>
          </a:xfrm>
        </p:spPr>
        <p:txBody>
          <a:bodyPr/>
          <a:lstStyle/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1B9604F-0609-483A-ACBD-8CA8D48B02AA}"/>
              </a:ext>
            </a:extLst>
          </p:cNvPr>
          <p:cNvSpPr txBox="1">
            <a:spLocks/>
          </p:cNvSpPr>
          <p:nvPr/>
        </p:nvSpPr>
        <p:spPr>
          <a:xfrm>
            <a:off x="289322" y="1563638"/>
            <a:ext cx="6247209" cy="2952328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 spc="-113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spc="-113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 kern="1200" spc="-113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spc="-1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spc="-1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SDE+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subsidie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aanvragen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te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doorlopen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stappen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tot 4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november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642931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Machtiging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SDE </a:t>
            </a:r>
          </a:p>
          <a:p>
            <a:pPr marL="642931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Uitvraag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klant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gegevens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uiterlijk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4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oktober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94296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NAW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gegevens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942960" lvl="2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Betreffende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daken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942960" lvl="2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Toestemming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eigenaar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dak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642931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Voorbereiding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aanvraag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642931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Indienen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aanvraag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(4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november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2. 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Quickscan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zon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745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71550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Wat kan Scholt Energy voor u betekenen?</a:t>
            </a:r>
          </a:p>
        </p:txBody>
      </p:sp>
      <p:sp>
        <p:nvSpPr>
          <p:cNvPr id="10" name="Tijdelijke aanduiding voor inhoud 4"/>
          <p:cNvSpPr>
            <a:spLocks noGrp="1"/>
          </p:cNvSpPr>
          <p:nvPr>
            <p:ph idx="1"/>
          </p:nvPr>
        </p:nvSpPr>
        <p:spPr>
          <a:xfrm>
            <a:off x="289322" y="1491630"/>
            <a:ext cx="6247209" cy="2952328"/>
          </a:xfrm>
        </p:spPr>
        <p:txBody>
          <a:bodyPr/>
          <a:lstStyle/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1B9604F-0609-483A-ACBD-8CA8D48B02AA}"/>
              </a:ext>
            </a:extLst>
          </p:cNvPr>
          <p:cNvSpPr txBox="1">
            <a:spLocks/>
          </p:cNvSpPr>
          <p:nvPr/>
        </p:nvSpPr>
        <p:spPr>
          <a:xfrm>
            <a:off x="305395" y="1317427"/>
            <a:ext cx="6247209" cy="432048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 spc="-113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spc="-113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 kern="1200" spc="-113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spc="-1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spc="-1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3.   Project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realisatie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van A tot Z</a:t>
            </a:r>
          </a:p>
          <a:p>
            <a:pPr marL="342900" indent="-342900">
              <a:buFont typeface="Arial" charset="0"/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D7480C-D982-45E5-8106-81CC037D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8" y="1779662"/>
            <a:ext cx="5616624" cy="29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9321" y="744823"/>
            <a:ext cx="6247209" cy="473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 err="1"/>
              <a:t>Quickscan</a:t>
            </a:r>
            <a:r>
              <a:rPr lang="nl-NL" dirty="0"/>
              <a:t> zon</a:t>
            </a:r>
          </a:p>
        </p:txBody>
      </p:sp>
      <p:sp>
        <p:nvSpPr>
          <p:cNvPr id="10" name="Tijdelijke aanduiding voor inhoud 4"/>
          <p:cNvSpPr>
            <a:spLocks noGrp="1"/>
          </p:cNvSpPr>
          <p:nvPr>
            <p:ph idx="1"/>
          </p:nvPr>
        </p:nvSpPr>
        <p:spPr>
          <a:xfrm>
            <a:off x="312341" y="1308530"/>
            <a:ext cx="3427710" cy="4176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1600" dirty="0"/>
              <a:t>Berekening subsidie per jaar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1B9604F-0609-483A-ACBD-8CA8D48B02AA}"/>
              </a:ext>
            </a:extLst>
          </p:cNvPr>
          <p:cNvSpPr txBox="1">
            <a:spLocks/>
          </p:cNvSpPr>
          <p:nvPr/>
        </p:nvSpPr>
        <p:spPr>
          <a:xfrm>
            <a:off x="289322" y="1563638"/>
            <a:ext cx="6247209" cy="2952328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 spc="-113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spc="-113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 kern="1200" spc="-113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spc="-1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spc="-1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F062BF-4B6C-4D79-A090-F1874FA7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1635646"/>
            <a:ext cx="5400600" cy="30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6858000" cy="385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6"/>
            <a:ext cx="2621321" cy="3857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621322" y="642936"/>
            <a:ext cx="594419" cy="385762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60854-5F0E-42D6-82A5-833513D7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8" y="642938"/>
            <a:ext cx="2364213" cy="508369"/>
          </a:xfrm>
        </p:spPr>
        <p:txBody>
          <a:bodyPr anchor="ctr">
            <a:normAutofit/>
          </a:bodyPr>
          <a:lstStyle/>
          <a:p>
            <a:r>
              <a:rPr lang="nl-NL" sz="1575" dirty="0">
                <a:solidFill>
                  <a:schemeClr val="bg1"/>
                </a:solidFill>
              </a:rPr>
              <a:t>Afsluiting: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800C6B5-88AA-46DE-ABAE-223237C5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91" y="995806"/>
            <a:ext cx="2614330" cy="32894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sz="1350" dirty="0">
                <a:solidFill>
                  <a:schemeClr val="bg1"/>
                </a:solidFill>
              </a:rPr>
              <a:t>Vragen, onduidelijkheden …. Neem contact op met EROM</a:t>
            </a:r>
          </a:p>
          <a:p>
            <a:endParaRPr lang="nl-NL" sz="1350" dirty="0">
              <a:solidFill>
                <a:schemeClr val="bg1"/>
              </a:solidFill>
            </a:endParaRPr>
          </a:p>
          <a:p>
            <a:r>
              <a:rPr lang="nl-NL" sz="1350" dirty="0">
                <a:solidFill>
                  <a:schemeClr val="bg1"/>
                </a:solidFill>
              </a:rPr>
              <a:t>Meld je uiterlijk 4 oktober aan!</a:t>
            </a:r>
          </a:p>
          <a:p>
            <a:pPr marL="160734" indent="-160734">
              <a:buFontTx/>
              <a:buChar char="-"/>
            </a:pPr>
            <a:endParaRPr lang="nl-NL" sz="1350" dirty="0"/>
          </a:p>
          <a:p>
            <a:pPr>
              <a:lnSpc>
                <a:spcPct val="90000"/>
              </a:lnSpc>
            </a:pPr>
            <a:endParaRPr lang="nl-NL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2579" y="2900363"/>
            <a:ext cx="252412" cy="1600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7B1982B-168A-40BE-8F65-5ACAB1A91341}"/>
              </a:ext>
            </a:extLst>
          </p:cNvPr>
          <p:cNvSpPr/>
          <p:nvPr/>
        </p:nvSpPr>
        <p:spPr>
          <a:xfrm>
            <a:off x="3445376" y="699542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Stefanie Claessens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Regio-coördinator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Energie</a:t>
            </a:r>
            <a:r>
              <a:rPr lang="nl-N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</a:t>
            </a:r>
            <a:r>
              <a:rPr lang="nl-NL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Regio Ondernemend Meierijstad</a:t>
            </a: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06 -81 22 39 20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u="sng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energiekeregio@pom.nl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3E620EE-4EAA-40E2-A0CC-E50125924DF6}"/>
              </a:ext>
            </a:extLst>
          </p:cNvPr>
          <p:cNvSpPr/>
          <p:nvPr/>
        </p:nvSpPr>
        <p:spPr>
          <a:xfrm>
            <a:off x="3451458" y="2715766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Michiel van der Steen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Account Manager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Scholt Energy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06 -57 911 374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Michiel.van.der.steen@scholt.nl</a:t>
            </a:r>
            <a:endParaRPr lang="nl-NL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9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800C6B5-88AA-46DE-ABAE-223237C5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3" y="733396"/>
            <a:ext cx="4832497" cy="3676708"/>
          </a:xfrm>
        </p:spPr>
        <p:txBody>
          <a:bodyPr/>
          <a:lstStyle/>
          <a:p>
            <a:pPr marL="0" indent="0">
              <a:buNone/>
            </a:pPr>
            <a:r>
              <a:rPr lang="nl-NL" sz="2025" dirty="0">
                <a:solidFill>
                  <a:schemeClr val="accent1"/>
                </a:solidFill>
              </a:rPr>
              <a:t>Doel: Energietransitie op gang brengen</a:t>
            </a:r>
          </a:p>
          <a:p>
            <a:endParaRPr lang="nl-NL" sz="2025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F6FE8796-E57B-45E9-A885-F1BC130AE3EB}"/>
              </a:ext>
            </a:extLst>
          </p:cNvPr>
          <p:cNvSpPr/>
          <p:nvPr/>
        </p:nvSpPr>
        <p:spPr>
          <a:xfrm>
            <a:off x="448562" y="1115422"/>
            <a:ext cx="4294224" cy="2957405"/>
          </a:xfrm>
          <a:prstGeom prst="triangle">
            <a:avLst/>
          </a:prstGeom>
          <a:ln>
            <a:solidFill>
              <a:srgbClr val="94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75C78B7A-00D3-4D7A-84DD-CDFF39988C57}"/>
              </a:ext>
            </a:extLst>
          </p:cNvPr>
          <p:cNvSpPr/>
          <p:nvPr/>
        </p:nvSpPr>
        <p:spPr>
          <a:xfrm>
            <a:off x="1026706" y="1110616"/>
            <a:ext cx="3110023" cy="213903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2" name="Gelijkbenige driehoek 21">
            <a:extLst>
              <a:ext uri="{FF2B5EF4-FFF2-40B4-BE49-F238E27FC236}">
                <a16:creationId xmlns:a16="http://schemas.microsoft.com/office/drawing/2014/main" id="{EE751F49-636E-44AD-93F7-4A013191C116}"/>
              </a:ext>
            </a:extLst>
          </p:cNvPr>
          <p:cNvSpPr/>
          <p:nvPr/>
        </p:nvSpPr>
        <p:spPr>
          <a:xfrm>
            <a:off x="1620801" y="1115421"/>
            <a:ext cx="1921835" cy="132774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AF63BE6-7060-4983-A573-360FD7CC852F}"/>
              </a:ext>
            </a:extLst>
          </p:cNvPr>
          <p:cNvSpPr txBox="1"/>
          <p:nvPr/>
        </p:nvSpPr>
        <p:spPr>
          <a:xfrm>
            <a:off x="1994600" y="1779292"/>
            <a:ext cx="11961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125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Efficiënt gebruik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125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fossiele brandstoffen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B1ACE43-F5D8-4B99-A54D-41680D9FC156}"/>
              </a:ext>
            </a:extLst>
          </p:cNvPr>
          <p:cNvSpPr txBox="1"/>
          <p:nvPr/>
        </p:nvSpPr>
        <p:spPr>
          <a:xfrm>
            <a:off x="1230054" y="2631486"/>
            <a:ext cx="2703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Duurzame energie 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opwekken / gebruiken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450DF8F-6753-4620-B73F-759B03BF55EE}"/>
              </a:ext>
            </a:extLst>
          </p:cNvPr>
          <p:cNvSpPr txBox="1"/>
          <p:nvPr/>
        </p:nvSpPr>
        <p:spPr>
          <a:xfrm>
            <a:off x="1474269" y="3523653"/>
            <a:ext cx="223682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575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Energie besparen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49858D9-6497-46AA-9EE7-5B41D77E5F67}"/>
              </a:ext>
            </a:extLst>
          </p:cNvPr>
          <p:cNvSpPr txBox="1"/>
          <p:nvPr/>
        </p:nvSpPr>
        <p:spPr>
          <a:xfrm>
            <a:off x="448563" y="4173599"/>
            <a:ext cx="177630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013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Trias Energetica</a:t>
            </a:r>
          </a:p>
        </p:txBody>
      </p:sp>
    </p:spTree>
    <p:extLst>
      <p:ext uri="{BB962C8B-B14F-4D97-AF65-F5344CB8AC3E}">
        <p14:creationId xmlns:p14="http://schemas.microsoft.com/office/powerpoint/2010/main" val="267039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CA843AA-9CEA-405A-AD53-EC7FEBCAC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1" y="2006595"/>
            <a:ext cx="1549561" cy="10378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F106DE-D102-4C2A-BB7E-2041FB5DD191}"/>
              </a:ext>
            </a:extLst>
          </p:cNvPr>
          <p:cNvSpPr txBox="1"/>
          <p:nvPr/>
        </p:nvSpPr>
        <p:spPr>
          <a:xfrm>
            <a:off x="2205719" y="783276"/>
            <a:ext cx="3188975" cy="331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rgbClr val="94BB11"/>
                </a:solidFill>
                <a:latin typeface="Trebuchet MS" panose="020B0603020202020204"/>
                <a:cs typeface="+mn-cs"/>
              </a:rPr>
              <a:t>Activiteiten EROM: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Eerste aanspreekpunt </a:t>
            </a:r>
            <a:r>
              <a:rPr lang="nl-NL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voor ondernemers.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Verzorgen van </a:t>
            </a:r>
            <a:r>
              <a:rPr lang="nl-NL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informatiebijeenkomsten</a:t>
            </a:r>
            <a:r>
              <a:rPr lang="nl-NL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.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Ontzorgen van ondernemers </a:t>
            </a:r>
            <a:r>
              <a:rPr lang="nl-NL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– 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van advies tot uitvoering duurzame maatregelen. Onafhankelijk en deskundig.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+mn-cs"/>
            </a:endParaRP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Communicatie</a:t>
            </a:r>
            <a:r>
              <a:rPr lang="nl-NL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 van voorbeelden.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575" dirty="0">
              <a:solidFill>
                <a:prstClr val="black"/>
              </a:solidFill>
              <a:latin typeface="Trebuchet MS" panose="020B0603020202020204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39F457-BC66-4BF3-9623-7054E963D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1" y="3167386"/>
            <a:ext cx="1549561" cy="1162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CB4CB0-34DB-4102-93E2-F674267D5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843652"/>
            <a:ext cx="1558330" cy="10400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184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al 18">
            <a:extLst>
              <a:ext uri="{FF2B5EF4-FFF2-40B4-BE49-F238E27FC236}">
                <a16:creationId xmlns:a16="http://schemas.microsoft.com/office/drawing/2014/main" id="{7E81D9B3-FAE1-467D-987D-80506A06C619}"/>
              </a:ext>
            </a:extLst>
          </p:cNvPr>
          <p:cNvSpPr/>
          <p:nvPr/>
        </p:nvSpPr>
        <p:spPr>
          <a:xfrm>
            <a:off x="1959169" y="1700804"/>
            <a:ext cx="2356422" cy="1501271"/>
          </a:xfrm>
          <a:prstGeom prst="ellipse">
            <a:avLst/>
          </a:prstGeom>
          <a:solidFill>
            <a:srgbClr val="DDE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E84CA9-A434-4955-B617-49D75D27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04" y="2181167"/>
            <a:ext cx="2223087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Energie besparen: WAAROM?</a:t>
            </a:r>
            <a:br>
              <a:rPr lang="nl-NL" dirty="0"/>
            </a:b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FA8D1B0-80DF-4D39-9C67-C17027827384}"/>
              </a:ext>
            </a:extLst>
          </p:cNvPr>
          <p:cNvGrpSpPr/>
          <p:nvPr/>
        </p:nvGrpSpPr>
        <p:grpSpPr>
          <a:xfrm>
            <a:off x="1095357" y="785931"/>
            <a:ext cx="2903714" cy="824244"/>
            <a:chOff x="9707526" y="318977"/>
            <a:chExt cx="1881963" cy="2264735"/>
          </a:xfrm>
          <a:solidFill>
            <a:srgbClr val="729D51"/>
          </a:solidFill>
        </p:grpSpPr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ADFDF1E6-6D4F-4C27-ABAA-EFEF5539A4FD}"/>
                </a:ext>
              </a:extLst>
            </p:cNvPr>
            <p:cNvSpPr/>
            <p:nvPr/>
          </p:nvSpPr>
          <p:spPr>
            <a:xfrm>
              <a:off x="9707526" y="318977"/>
              <a:ext cx="1881963" cy="226473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endParaRPr lang="nl-NL" sz="1013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D102CC21-14CA-4B9E-90EF-2C2324298FBA}"/>
                </a:ext>
              </a:extLst>
            </p:cNvPr>
            <p:cNvSpPr txBox="1"/>
            <p:nvPr/>
          </p:nvSpPr>
          <p:spPr>
            <a:xfrm>
              <a:off x="9792587" y="678925"/>
              <a:ext cx="1711842" cy="146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1013" dirty="0">
                  <a:solidFill>
                    <a:prstClr val="black"/>
                  </a:solidFill>
                  <a:latin typeface="Trebuchet MS" panose="020B0603020202020204"/>
                  <a:cs typeface="+mn-cs"/>
                </a:rPr>
                <a:t>Verdienen aan duurzaamheid!!</a:t>
              </a:r>
            </a:p>
            <a:p>
              <a:pPr algn="ctr" defTabSz="2571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1013" dirty="0">
                  <a:solidFill>
                    <a:prstClr val="black"/>
                  </a:solidFill>
                  <a:latin typeface="Trebuchet MS" panose="020B0603020202020204"/>
                  <a:cs typeface="+mn-cs"/>
                </a:rPr>
                <a:t>Verlaagt de kosten; verhoogt de WINST. 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F8532AF8-DDCF-4A1D-8927-633FF299856F}"/>
              </a:ext>
            </a:extLst>
          </p:cNvPr>
          <p:cNvGrpSpPr/>
          <p:nvPr/>
        </p:nvGrpSpPr>
        <p:grpSpPr>
          <a:xfrm>
            <a:off x="3535528" y="3047397"/>
            <a:ext cx="1710593" cy="950777"/>
            <a:chOff x="6741043" y="862372"/>
            <a:chExt cx="2667779" cy="1690271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14E6B815-08EE-4F97-A25E-3E1EE075424A}"/>
                </a:ext>
              </a:extLst>
            </p:cNvPr>
            <p:cNvSpPr/>
            <p:nvPr/>
          </p:nvSpPr>
          <p:spPr>
            <a:xfrm>
              <a:off x="6741043" y="862372"/>
              <a:ext cx="2433116" cy="16902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endParaRPr lang="nl-NL" sz="1013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BAD34CEA-5B3B-40FD-AED4-1E1D41EA5525}"/>
                </a:ext>
              </a:extLst>
            </p:cNvPr>
            <p:cNvSpPr txBox="1"/>
            <p:nvPr/>
          </p:nvSpPr>
          <p:spPr>
            <a:xfrm>
              <a:off x="7165352" y="1210961"/>
              <a:ext cx="2243470" cy="94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1013" dirty="0">
                  <a:solidFill>
                    <a:prstClr val="black"/>
                  </a:solidFill>
                  <a:latin typeface="Trebuchet MS" panose="020B0603020202020204"/>
                  <a:cs typeface="+mn-cs"/>
                </a:rPr>
                <a:t>Werkcomfort voor medewerkers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0B0083B9-CE71-4023-A0E1-630AA9C2329D}"/>
              </a:ext>
            </a:extLst>
          </p:cNvPr>
          <p:cNvGrpSpPr/>
          <p:nvPr/>
        </p:nvGrpSpPr>
        <p:grpSpPr>
          <a:xfrm>
            <a:off x="4365199" y="1574628"/>
            <a:ext cx="1166294" cy="943810"/>
            <a:chOff x="11363165" y="4171365"/>
            <a:chExt cx="1881963" cy="979285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B4429EB-43D3-4041-8A24-CCD8F57F1ECE}"/>
                </a:ext>
              </a:extLst>
            </p:cNvPr>
            <p:cNvSpPr/>
            <p:nvPr/>
          </p:nvSpPr>
          <p:spPr>
            <a:xfrm>
              <a:off x="11363165" y="4171365"/>
              <a:ext cx="1881963" cy="979285"/>
            </a:xfrm>
            <a:prstGeom prst="ellipse">
              <a:avLst/>
            </a:prstGeom>
            <a:solidFill>
              <a:srgbClr val="9FC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endParaRPr lang="nl-NL" sz="1013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CD48FD94-6D27-4472-83F3-AB5014B7315D}"/>
                </a:ext>
              </a:extLst>
            </p:cNvPr>
            <p:cNvSpPr txBox="1"/>
            <p:nvPr/>
          </p:nvSpPr>
          <p:spPr>
            <a:xfrm>
              <a:off x="11682799" y="4454431"/>
              <a:ext cx="1446027" cy="45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1125" dirty="0">
                  <a:solidFill>
                    <a:prstClr val="black"/>
                  </a:solidFill>
                  <a:latin typeface="Trebuchet MS" panose="020B0603020202020204"/>
                  <a:cs typeface="+mn-cs"/>
                </a:rPr>
                <a:t>Reputatie/</a:t>
              </a:r>
            </a:p>
            <a:p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1125" dirty="0">
                  <a:solidFill>
                    <a:prstClr val="black"/>
                  </a:solidFill>
                  <a:latin typeface="Trebuchet MS" panose="020B0603020202020204"/>
                  <a:cs typeface="+mn-cs"/>
                </a:rPr>
                <a:t>Imago</a:t>
              </a:r>
            </a:p>
          </p:txBody>
        </p:sp>
      </p:grpSp>
      <p:sp>
        <p:nvSpPr>
          <p:cNvPr id="12" name="Ovaal 11">
            <a:extLst>
              <a:ext uri="{FF2B5EF4-FFF2-40B4-BE49-F238E27FC236}">
                <a16:creationId xmlns:a16="http://schemas.microsoft.com/office/drawing/2014/main" id="{8396B137-0189-4864-AE49-3DA58653CB90}"/>
              </a:ext>
            </a:extLst>
          </p:cNvPr>
          <p:cNvSpPr/>
          <p:nvPr/>
        </p:nvSpPr>
        <p:spPr>
          <a:xfrm>
            <a:off x="83809" y="1677772"/>
            <a:ext cx="1752301" cy="1321767"/>
          </a:xfrm>
          <a:prstGeom prst="ellipse">
            <a:avLst/>
          </a:prstGeom>
          <a:solidFill>
            <a:srgbClr val="83B3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6D7C968-AB7C-4ACA-9C8F-D9BAADA108F0}"/>
              </a:ext>
            </a:extLst>
          </p:cNvPr>
          <p:cNvSpPr txBox="1"/>
          <p:nvPr/>
        </p:nvSpPr>
        <p:spPr>
          <a:xfrm>
            <a:off x="197366" y="1923157"/>
            <a:ext cx="1638743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013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Duurzaamheid als voorwaarde in: </a:t>
            </a:r>
          </a:p>
          <a:p>
            <a:pPr marL="160734" indent="-160734" defTabSz="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013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Aanbestedingen</a:t>
            </a:r>
          </a:p>
          <a:p>
            <a:pPr marL="160734" indent="-160734" defTabSz="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013" dirty="0">
                <a:solidFill>
                  <a:prstClr val="black"/>
                </a:solidFill>
                <a:latin typeface="Trebuchet MS" panose="020B0603020202020204"/>
                <a:cs typeface="+mn-cs"/>
              </a:rPr>
              <a:t>Leverancierscontracten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5D9FA4B-8F09-4FBE-A5DB-06863EF59128}"/>
              </a:ext>
            </a:extLst>
          </p:cNvPr>
          <p:cNvSpPr/>
          <p:nvPr/>
        </p:nvSpPr>
        <p:spPr>
          <a:xfrm>
            <a:off x="313107" y="3297502"/>
            <a:ext cx="2458114" cy="742951"/>
          </a:xfrm>
          <a:prstGeom prst="ellipse">
            <a:avLst/>
          </a:prstGeom>
          <a:solidFill>
            <a:srgbClr val="99C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B4BE438-3DBE-40B8-9B96-177F3DABDDA5}"/>
              </a:ext>
            </a:extLst>
          </p:cNvPr>
          <p:cNvSpPr txBox="1"/>
          <p:nvPr/>
        </p:nvSpPr>
        <p:spPr>
          <a:xfrm>
            <a:off x="783486" y="3388131"/>
            <a:ext cx="1650705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13">
                <a:solidFill>
                  <a:prstClr val="black"/>
                </a:solidFill>
                <a:latin typeface="Trebuchet MS" panose="020B0603020202020204"/>
                <a:cs typeface="+mn-cs"/>
              </a:rPr>
              <a:t>Toekomst – strenger beleid – ben voorbereid! </a:t>
            </a:r>
            <a:endParaRPr lang="nl-NL" sz="1013" dirty="0">
              <a:solidFill>
                <a:prstClr val="black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3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5167D-30FA-481E-89E8-229D3379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kunnen we voor u betekenen?</a:t>
            </a:r>
          </a:p>
        </p:txBody>
      </p:sp>
    </p:spTree>
    <p:extLst>
      <p:ext uri="{BB962C8B-B14F-4D97-AF65-F5344CB8AC3E}">
        <p14:creationId xmlns:p14="http://schemas.microsoft.com/office/powerpoint/2010/main" val="48538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7D0F16D-2C77-4E9F-9E99-F063FD8C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5284488" cy="385762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EA51573-E392-4B5B-AB5E-148A2EC70732}"/>
              </a:ext>
            </a:extLst>
          </p:cNvPr>
          <p:cNvSpPr/>
          <p:nvPr/>
        </p:nvSpPr>
        <p:spPr>
          <a:xfrm>
            <a:off x="5284488" y="642938"/>
            <a:ext cx="1573512" cy="385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1F31E4-85D2-46DF-A7D2-9EE7FD159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85" y="834324"/>
            <a:ext cx="1271919" cy="9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B6E45A3-3FBE-41D8-87C7-5E9C2727F75C}"/>
              </a:ext>
            </a:extLst>
          </p:cNvPr>
          <p:cNvSpPr/>
          <p:nvPr/>
        </p:nvSpPr>
        <p:spPr>
          <a:xfrm>
            <a:off x="0" y="642937"/>
            <a:ext cx="543158" cy="379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B3E2219-436D-485F-ABAA-2CD133C65507}"/>
              </a:ext>
            </a:extLst>
          </p:cNvPr>
          <p:cNvSpPr/>
          <p:nvPr/>
        </p:nvSpPr>
        <p:spPr>
          <a:xfrm>
            <a:off x="4079535" y="3687551"/>
            <a:ext cx="1355750" cy="81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EA51573-E392-4B5B-AB5E-148A2EC70732}"/>
              </a:ext>
            </a:extLst>
          </p:cNvPr>
          <p:cNvSpPr/>
          <p:nvPr/>
        </p:nvSpPr>
        <p:spPr>
          <a:xfrm>
            <a:off x="5284488" y="642938"/>
            <a:ext cx="1573512" cy="385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D612B6B-D855-4664-9A79-3B493F2867AD}"/>
              </a:ext>
            </a:extLst>
          </p:cNvPr>
          <p:cNvSpPr/>
          <p:nvPr/>
        </p:nvSpPr>
        <p:spPr>
          <a:xfrm>
            <a:off x="0" y="3147079"/>
            <a:ext cx="6858000" cy="151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1F31E4-85D2-46DF-A7D2-9EE7FD159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15" y="643494"/>
            <a:ext cx="1643789" cy="117976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D06FFD9B-4F7D-42B0-971F-78A39EE648C9}"/>
              </a:ext>
            </a:extLst>
          </p:cNvPr>
          <p:cNvGrpSpPr/>
          <p:nvPr/>
        </p:nvGrpSpPr>
        <p:grpSpPr>
          <a:xfrm>
            <a:off x="457490" y="1230809"/>
            <a:ext cx="1710512" cy="1184891"/>
            <a:chOff x="2707843" y="1339702"/>
            <a:chExt cx="4535649" cy="3349256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A7A7E3AE-33AC-48D0-B87E-C583B8696D56}"/>
                </a:ext>
              </a:extLst>
            </p:cNvPr>
            <p:cNvSpPr/>
            <p:nvPr/>
          </p:nvSpPr>
          <p:spPr>
            <a:xfrm>
              <a:off x="3040912" y="1339702"/>
              <a:ext cx="3551274" cy="3349256"/>
            </a:xfrm>
            <a:prstGeom prst="ellipse">
              <a:avLst/>
            </a:prstGeom>
            <a:noFill/>
            <a:ln>
              <a:solidFill>
                <a:srgbClr val="95B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</a:pPr>
              <a:endParaRPr lang="nl-NL" sz="1013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16AC613-8FD8-4B98-9637-73254DAB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7843" y="1690577"/>
              <a:ext cx="4535649" cy="2457097"/>
            </a:xfrm>
            <a:prstGeom prst="rect">
              <a:avLst/>
            </a:prstGeom>
          </p:spPr>
        </p:pic>
      </p:grpSp>
      <p:sp>
        <p:nvSpPr>
          <p:cNvPr id="9" name="Titel 2">
            <a:extLst>
              <a:ext uri="{FF2B5EF4-FFF2-40B4-BE49-F238E27FC236}">
                <a16:creationId xmlns:a16="http://schemas.microsoft.com/office/drawing/2014/main" id="{9E8AF1E2-42F2-4FDD-9D24-4112DE35D829}"/>
              </a:ext>
            </a:extLst>
          </p:cNvPr>
          <p:cNvSpPr txBox="1">
            <a:spLocks/>
          </p:cNvSpPr>
          <p:nvPr/>
        </p:nvSpPr>
        <p:spPr>
          <a:xfrm>
            <a:off x="64098" y="2107803"/>
            <a:ext cx="2359997" cy="742950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257175" fontAlgn="auto">
              <a:spcAft>
                <a:spcPts val="0"/>
              </a:spcAft>
            </a:pP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Zonnepanelen scan </a:t>
            </a:r>
            <a:b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(</a:t>
            </a:r>
            <a:r>
              <a:rPr lang="nl-NL" sz="1125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mijnZonadvies</a:t>
            </a:r>
            <a:r>
              <a:rPr lang="nl-NL" sz="1125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)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6D67E20-07CA-4597-BF44-0A0B0D552C60}"/>
              </a:ext>
            </a:extLst>
          </p:cNvPr>
          <p:cNvSpPr txBox="1">
            <a:spLocks/>
          </p:cNvSpPr>
          <p:nvPr/>
        </p:nvSpPr>
        <p:spPr>
          <a:xfrm>
            <a:off x="-38257" y="642938"/>
            <a:ext cx="2181708" cy="33681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257175" fontAlgn="auto">
              <a:spcAft>
                <a:spcPts val="0"/>
              </a:spcAft>
            </a:pPr>
            <a:r>
              <a:rPr lang="nl-NL" sz="1575" b="1" dirty="0">
                <a:solidFill>
                  <a:srgbClr val="90C226"/>
                </a:solidFill>
                <a:latin typeface="Trebuchet MS" panose="020B0603020202020204"/>
              </a:rPr>
              <a:t>Het aanbod van EROM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F110E02-CB02-44B1-8745-6BC6510A2568}"/>
              </a:ext>
            </a:extLst>
          </p:cNvPr>
          <p:cNvSpPr txBox="1"/>
          <p:nvPr/>
        </p:nvSpPr>
        <p:spPr>
          <a:xfrm>
            <a:off x="3578614" y="3507747"/>
            <a:ext cx="7754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013" dirty="0">
              <a:solidFill>
                <a:prstClr val="black"/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74EBBC4-669A-492D-82C9-6E8DF730C6EC}"/>
              </a:ext>
            </a:extLst>
          </p:cNvPr>
          <p:cNvSpPr txBox="1"/>
          <p:nvPr/>
        </p:nvSpPr>
        <p:spPr>
          <a:xfrm>
            <a:off x="5021402" y="3459901"/>
            <a:ext cx="111344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endParaRPr lang="nl-NL" sz="1013" dirty="0">
              <a:solidFill>
                <a:prstClr val="black"/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4EC1F2F-125C-40C6-A4DE-2215D3F496E7}"/>
              </a:ext>
            </a:extLst>
          </p:cNvPr>
          <p:cNvSpPr/>
          <p:nvPr/>
        </p:nvSpPr>
        <p:spPr>
          <a:xfrm>
            <a:off x="565176" y="3250571"/>
            <a:ext cx="1254896" cy="1023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B6B3FCE-2AB5-4E20-9FFB-7F7567D51EDD}"/>
              </a:ext>
            </a:extLst>
          </p:cNvPr>
          <p:cNvSpPr/>
          <p:nvPr/>
        </p:nvSpPr>
        <p:spPr>
          <a:xfrm>
            <a:off x="3535120" y="3276305"/>
            <a:ext cx="1191500" cy="1023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311522E-71D8-467D-81FE-F518BDF4C705}"/>
              </a:ext>
            </a:extLst>
          </p:cNvPr>
          <p:cNvSpPr txBox="1"/>
          <p:nvPr/>
        </p:nvSpPr>
        <p:spPr>
          <a:xfrm>
            <a:off x="682278" y="3592605"/>
            <a:ext cx="987673" cy="32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Onafhankelijk 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9AC73A9B-4135-4EB6-9D59-0F8D3BD5D877}"/>
              </a:ext>
            </a:extLst>
          </p:cNvPr>
          <p:cNvSpPr/>
          <p:nvPr/>
        </p:nvSpPr>
        <p:spPr>
          <a:xfrm>
            <a:off x="2029371" y="3250570"/>
            <a:ext cx="1254896" cy="1023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nl-NL" sz="101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ECCAAD3-FDF9-4FEB-82B3-8D5CB225499A}"/>
              </a:ext>
            </a:extLst>
          </p:cNvPr>
          <p:cNvSpPr txBox="1"/>
          <p:nvPr/>
        </p:nvSpPr>
        <p:spPr>
          <a:xfrm>
            <a:off x="2256547" y="3665282"/>
            <a:ext cx="94186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Deskundig</a:t>
            </a:r>
            <a:endParaRPr lang="nl-NL" sz="1013" dirty="0">
              <a:solidFill>
                <a:prstClr val="black"/>
              </a:solidFill>
              <a:latin typeface="Trebuchet MS" panose="020B0603020202020204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8816D79-A0B1-4E19-AE03-DE53AB8D8758}"/>
              </a:ext>
            </a:extLst>
          </p:cNvPr>
          <p:cNvSpPr txBox="1"/>
          <p:nvPr/>
        </p:nvSpPr>
        <p:spPr>
          <a:xfrm>
            <a:off x="3845189" y="3661048"/>
            <a:ext cx="94186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r>
              <a:rPr lang="nl-NL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+mn-cs"/>
              </a:rPr>
              <a:t>Lokaal</a:t>
            </a:r>
            <a:endParaRPr lang="nl-NL" sz="1013" dirty="0">
              <a:solidFill>
                <a:prstClr val="black"/>
              </a:solidFill>
              <a:latin typeface="Trebuchet MS" panose="020B0603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3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A60340B-0FBD-4258-B1F2-C743D08E0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685597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0AA72E3-09D6-4E81-9BB1-7FBE2004B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09" y="2383852"/>
            <a:ext cx="2561783" cy="4579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cholt Energy Control">
      <a:dk1>
        <a:srgbClr val="595959"/>
      </a:dk1>
      <a:lt1>
        <a:srgbClr val="D8D8D8"/>
      </a:lt1>
      <a:dk2>
        <a:srgbClr val="595959"/>
      </a:dk2>
      <a:lt2>
        <a:srgbClr val="D8D8D8"/>
      </a:lt2>
      <a:accent1>
        <a:srgbClr val="595959"/>
      </a:accent1>
      <a:accent2>
        <a:srgbClr val="E21F25"/>
      </a:accent2>
      <a:accent3>
        <a:srgbClr val="7F7F7F"/>
      </a:accent3>
      <a:accent4>
        <a:srgbClr val="BFBFBF"/>
      </a:accent4>
      <a:accent5>
        <a:srgbClr val="F2F2F2"/>
      </a:accent5>
      <a:accent6>
        <a:srgbClr val="3C8A2E"/>
      </a:accent6>
      <a:hlink>
        <a:srgbClr val="E21F25"/>
      </a:hlink>
      <a:folHlink>
        <a:srgbClr val="800080"/>
      </a:folHlink>
    </a:clrScheme>
    <a:fontScheme name="Scholt Energy Contro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0000"/>
            <a:lumOff val="40000"/>
          </a:schemeClr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olt Energy Powerpoint Template (wide screen)" id="{1308470D-0387-43B6-A97C-E88CA122A7F8}" vid="{1358C275-ADDA-49BF-B272-CDFC29286B23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Scholt Energy Powerpoint Template (wide screen)</Template>
  <TotalTime>2040</TotalTime>
  <Words>473</Words>
  <Application>Microsoft Office PowerPoint</Application>
  <PresentationFormat>Aangepast</PresentationFormat>
  <Paragraphs>140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Trebuchet MS</vt:lpstr>
      <vt:lpstr>Verdana</vt:lpstr>
      <vt:lpstr>Wingdings</vt:lpstr>
      <vt:lpstr>Wingdings 3</vt:lpstr>
      <vt:lpstr>blank</vt:lpstr>
      <vt:lpstr>Facet</vt:lpstr>
      <vt:lpstr>Informatiesessie over de  SDE+ subsidieregeling:  Stimulering Duurzame Energie</vt:lpstr>
      <vt:lpstr>PowerPoint-presentatie</vt:lpstr>
      <vt:lpstr>PowerPoint-presentatie</vt:lpstr>
      <vt:lpstr>PowerPoint-presentatie</vt:lpstr>
      <vt:lpstr>Energie besparen: WAAROM? </vt:lpstr>
      <vt:lpstr>Wat kunnen we voor u betekenen?</vt:lpstr>
      <vt:lpstr>PowerPoint-presentatie</vt:lpstr>
      <vt:lpstr>PowerPoint-presentatie</vt:lpstr>
      <vt:lpstr>PowerPoint-presentatie</vt:lpstr>
      <vt:lpstr>Agenda</vt:lpstr>
      <vt:lpstr>PowerPoint-presentatie</vt:lpstr>
      <vt:lpstr>Duurzaamheid &amp; Klimaat</vt:lpstr>
      <vt:lpstr>PowerPoint-presentatie</vt:lpstr>
      <vt:lpstr>Stijging EB en ODE</vt:lpstr>
      <vt:lpstr>Toelichting SDE+ regeling</vt:lpstr>
      <vt:lpstr>Toelichting SDE+ regeling</vt:lpstr>
      <vt:lpstr>Huidige basis- en correctiebedragen</vt:lpstr>
      <vt:lpstr>Wijzigingen t.o.v. voorjaarsronde 2019</vt:lpstr>
      <vt:lpstr>Waarom nu SDE+ subsidie aanvragen?</vt:lpstr>
      <vt:lpstr>Wat kan Scholt Energy voor u betekenen?</vt:lpstr>
      <vt:lpstr>Wat kan Scholt Energy voor u betekenen?</vt:lpstr>
      <vt:lpstr>Quickscan zon</vt:lpstr>
      <vt:lpstr>Afsluiting: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van der Steen</dc:creator>
  <dc:description>Joey</dc:description>
  <cp:lastModifiedBy>Parkmanagement Veghel</cp:lastModifiedBy>
  <cp:revision>16</cp:revision>
  <dcterms:created xsi:type="dcterms:W3CDTF">2019-09-10T10:09:13Z</dcterms:created>
  <dcterms:modified xsi:type="dcterms:W3CDTF">2019-09-18T05:04:15Z</dcterms:modified>
</cp:coreProperties>
</file>