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2" r:id="rId5"/>
    <p:sldMasterId id="2147483774" r:id="rId6"/>
    <p:sldMasterId id="2147483784" r:id="rId7"/>
  </p:sldMasterIdLst>
  <p:notesMasterIdLst>
    <p:notesMasterId r:id="rId57"/>
  </p:notesMasterIdLst>
  <p:handoutMasterIdLst>
    <p:handoutMasterId r:id="rId58"/>
  </p:handoutMasterIdLst>
  <p:sldIdLst>
    <p:sldId id="670" r:id="rId8"/>
    <p:sldId id="669" r:id="rId9"/>
    <p:sldId id="671" r:id="rId10"/>
    <p:sldId id="256" r:id="rId11"/>
    <p:sldId id="258" r:id="rId12"/>
    <p:sldId id="259" r:id="rId13"/>
    <p:sldId id="260" r:id="rId14"/>
    <p:sldId id="267" r:id="rId15"/>
    <p:sldId id="266" r:id="rId16"/>
    <p:sldId id="268" r:id="rId17"/>
    <p:sldId id="343" r:id="rId18"/>
    <p:sldId id="276" r:id="rId19"/>
    <p:sldId id="275" r:id="rId20"/>
    <p:sldId id="261" r:id="rId21"/>
    <p:sldId id="263" r:id="rId22"/>
    <p:sldId id="265" r:id="rId23"/>
    <p:sldId id="344" r:id="rId24"/>
    <p:sldId id="345" r:id="rId25"/>
    <p:sldId id="346" r:id="rId26"/>
    <p:sldId id="274" r:id="rId27"/>
    <p:sldId id="269" r:id="rId28"/>
    <p:sldId id="270" r:id="rId29"/>
    <p:sldId id="331" r:id="rId30"/>
    <p:sldId id="334" r:id="rId31"/>
    <p:sldId id="324" r:id="rId32"/>
    <p:sldId id="319" r:id="rId33"/>
    <p:sldId id="273" r:id="rId34"/>
    <p:sldId id="281" r:id="rId35"/>
    <p:sldId id="339" r:id="rId36"/>
    <p:sldId id="278" r:id="rId37"/>
    <p:sldId id="336" r:id="rId38"/>
    <p:sldId id="282" r:id="rId39"/>
    <p:sldId id="333" r:id="rId40"/>
    <p:sldId id="337" r:id="rId41"/>
    <p:sldId id="338" r:id="rId42"/>
    <p:sldId id="341" r:id="rId43"/>
    <p:sldId id="300" r:id="rId44"/>
    <p:sldId id="293" r:id="rId45"/>
    <p:sldId id="285" r:id="rId46"/>
    <p:sldId id="332" r:id="rId47"/>
    <p:sldId id="340" r:id="rId48"/>
    <p:sldId id="323" r:id="rId49"/>
    <p:sldId id="672" r:id="rId50"/>
    <p:sldId id="673" r:id="rId51"/>
    <p:sldId id="675" r:id="rId52"/>
    <p:sldId id="674" r:id="rId53"/>
    <p:sldId id="676" r:id="rId54"/>
    <p:sldId id="677" r:id="rId55"/>
    <p:sldId id="679" r:id="rId56"/>
  </p:sldIdLst>
  <p:sldSz cx="9144000" cy="6858000" type="screen4x3"/>
  <p:notesSz cx="6858000" cy="9144000"/>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98859-E3C3-4A4F-8871-9963521949D0}" v="5" dt="2019-10-03T09:15:57.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04" d="100"/>
          <a:sy n="104" d="100"/>
        </p:scale>
        <p:origin x="17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management Veghel Assistent" userId="74402b3d-5877-441d-8efd-dbf4bea73741" providerId="ADAL" clId="{A9198859-E3C3-4A4F-8871-9963521949D0}"/>
    <pc:docChg chg="undo custSel modSld">
      <pc:chgData name="Parkmanagement Veghel Assistent" userId="74402b3d-5877-441d-8efd-dbf4bea73741" providerId="ADAL" clId="{A9198859-E3C3-4A4F-8871-9963521949D0}" dt="2019-10-03T09:20:10.720" v="22" actId="1076"/>
      <pc:docMkLst>
        <pc:docMk/>
      </pc:docMkLst>
      <pc:sldChg chg="modSp">
        <pc:chgData name="Parkmanagement Veghel Assistent" userId="74402b3d-5877-441d-8efd-dbf4bea73741" providerId="ADAL" clId="{A9198859-E3C3-4A4F-8871-9963521949D0}" dt="2019-10-03T09:14:45.126" v="3" actId="1076"/>
        <pc:sldMkLst>
          <pc:docMk/>
          <pc:sldMk cId="1283207177" sldId="323"/>
        </pc:sldMkLst>
        <pc:picChg chg="mod">
          <ac:chgData name="Parkmanagement Veghel Assistent" userId="74402b3d-5877-441d-8efd-dbf4bea73741" providerId="ADAL" clId="{A9198859-E3C3-4A4F-8871-9963521949D0}" dt="2019-10-03T09:14:45.126" v="3" actId="1076"/>
          <ac:picMkLst>
            <pc:docMk/>
            <pc:sldMk cId="1283207177" sldId="323"/>
            <ac:picMk id="4" creationId="{00000000-0000-0000-0000-000000000000}"/>
          </ac:picMkLst>
        </pc:picChg>
      </pc:sldChg>
      <pc:sldChg chg="addSp delSp modSp">
        <pc:chgData name="Parkmanagement Veghel Assistent" userId="74402b3d-5877-441d-8efd-dbf4bea73741" providerId="ADAL" clId="{A9198859-E3C3-4A4F-8871-9963521949D0}" dt="2019-10-03T09:16:20.939" v="21" actId="1076"/>
        <pc:sldMkLst>
          <pc:docMk/>
          <pc:sldMk cId="3099826817" sldId="332"/>
        </pc:sldMkLst>
        <pc:spChg chg="del mod">
          <ac:chgData name="Parkmanagement Veghel Assistent" userId="74402b3d-5877-441d-8efd-dbf4bea73741" providerId="ADAL" clId="{A9198859-E3C3-4A4F-8871-9963521949D0}" dt="2019-10-03T09:15:37.542" v="13" actId="478"/>
          <ac:spMkLst>
            <pc:docMk/>
            <pc:sldMk cId="3099826817" sldId="332"/>
            <ac:spMk id="2" creationId="{00000000-0000-0000-0000-000000000000}"/>
          </ac:spMkLst>
        </pc:spChg>
        <pc:spChg chg="del">
          <ac:chgData name="Parkmanagement Veghel Assistent" userId="74402b3d-5877-441d-8efd-dbf4bea73741" providerId="ADAL" clId="{A9198859-E3C3-4A4F-8871-9963521949D0}" dt="2019-10-03T09:15:45.133" v="15" actId="478"/>
          <ac:spMkLst>
            <pc:docMk/>
            <pc:sldMk cId="3099826817" sldId="332"/>
            <ac:spMk id="3" creationId="{00000000-0000-0000-0000-000000000000}"/>
          </ac:spMkLst>
        </pc:spChg>
        <pc:spChg chg="del mod">
          <ac:chgData name="Parkmanagement Veghel Assistent" userId="74402b3d-5877-441d-8efd-dbf4bea73741" providerId="ADAL" clId="{A9198859-E3C3-4A4F-8871-9963521949D0}" dt="2019-10-03T09:15:49.595" v="16" actId="478"/>
          <ac:spMkLst>
            <pc:docMk/>
            <pc:sldMk cId="3099826817" sldId="332"/>
            <ac:spMk id="4" creationId="{00000000-0000-0000-0000-000000000000}"/>
          </ac:spMkLst>
        </pc:spChg>
        <pc:spChg chg="mod">
          <ac:chgData name="Parkmanagement Veghel Assistent" userId="74402b3d-5877-441d-8efd-dbf4bea73741" providerId="ADAL" clId="{A9198859-E3C3-4A4F-8871-9963521949D0}" dt="2019-10-03T09:16:18.245" v="20" actId="1076"/>
          <ac:spMkLst>
            <pc:docMk/>
            <pc:sldMk cId="3099826817" sldId="332"/>
            <ac:spMk id="6" creationId="{00000000-0000-0000-0000-000000000000}"/>
          </ac:spMkLst>
        </pc:spChg>
        <pc:picChg chg="add mod">
          <ac:chgData name="Parkmanagement Veghel Assistent" userId="74402b3d-5877-441d-8efd-dbf4bea73741" providerId="ADAL" clId="{A9198859-E3C3-4A4F-8871-9963521949D0}" dt="2019-10-03T09:16:20.939" v="21" actId="1076"/>
          <ac:picMkLst>
            <pc:docMk/>
            <pc:sldMk cId="3099826817" sldId="332"/>
            <ac:picMk id="7" creationId="{A70A32A3-CC41-4D53-B752-C1F2D582D7CF}"/>
          </ac:picMkLst>
        </pc:picChg>
      </pc:sldChg>
      <pc:sldChg chg="addSp delSp modSp">
        <pc:chgData name="Parkmanagement Veghel Assistent" userId="74402b3d-5877-441d-8efd-dbf4bea73741" providerId="ADAL" clId="{A9198859-E3C3-4A4F-8871-9963521949D0}" dt="2019-10-03T09:16:02.365" v="19" actId="478"/>
        <pc:sldMkLst>
          <pc:docMk/>
          <pc:sldMk cId="4264947551" sldId="340"/>
        </pc:sldMkLst>
        <pc:spChg chg="mod">
          <ac:chgData name="Parkmanagement Veghel Assistent" userId="74402b3d-5877-441d-8efd-dbf4bea73741" providerId="ADAL" clId="{A9198859-E3C3-4A4F-8871-9963521949D0}" dt="2019-10-03T09:16:01.172" v="18" actId="6549"/>
          <ac:spMkLst>
            <pc:docMk/>
            <pc:sldMk cId="4264947551" sldId="340"/>
            <ac:spMk id="3" creationId="{00000000-0000-0000-0000-000000000000}"/>
          </ac:spMkLst>
        </pc:spChg>
        <pc:picChg chg="add del mod">
          <ac:chgData name="Parkmanagement Veghel Assistent" userId="74402b3d-5877-441d-8efd-dbf4bea73741" providerId="ADAL" clId="{A9198859-E3C3-4A4F-8871-9963521949D0}" dt="2019-10-03T09:16:02.365" v="19" actId="478"/>
          <ac:picMkLst>
            <pc:docMk/>
            <pc:sldMk cId="4264947551" sldId="340"/>
            <ac:picMk id="6" creationId="{F9ACF050-FEFD-4380-A31B-03BD94C3C0B4}"/>
          </ac:picMkLst>
        </pc:picChg>
      </pc:sldChg>
      <pc:sldChg chg="modSp">
        <pc:chgData name="Parkmanagement Veghel Assistent" userId="74402b3d-5877-441d-8efd-dbf4bea73741" providerId="ADAL" clId="{A9198859-E3C3-4A4F-8871-9963521949D0}" dt="2019-10-03T09:20:10.720" v="22" actId="1076"/>
        <pc:sldMkLst>
          <pc:docMk/>
          <pc:sldMk cId="1557068803" sldId="672"/>
        </pc:sldMkLst>
        <pc:picChg chg="mod">
          <ac:chgData name="Parkmanagement Veghel Assistent" userId="74402b3d-5877-441d-8efd-dbf4bea73741" providerId="ADAL" clId="{A9198859-E3C3-4A4F-8871-9963521949D0}" dt="2019-10-03T09:20:10.720" v="22" actId="1076"/>
          <ac:picMkLst>
            <pc:docMk/>
            <pc:sldMk cId="1557068803" sldId="672"/>
            <ac:picMk id="3" creationId="{A5A94D44-527B-4029-BABC-6BBAD28A0A0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7ED21238-7FEA-4F9A-9779-ACF78D7ED71B}" type="datetime1">
              <a:rPr lang="nl-NL"/>
              <a:pPr/>
              <a:t>3-10-2019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2F67290-862F-4E45-99FF-A26D32D3FE3A}" type="slidenum">
              <a:rPr lang="nl-NL"/>
              <a:pPr/>
              <a:t>‹nr.›</a:t>
            </a:fld>
            <a:endParaRPr lang="nl-NL"/>
          </a:p>
        </p:txBody>
      </p:sp>
    </p:spTree>
    <p:extLst>
      <p:ext uri="{BB962C8B-B14F-4D97-AF65-F5344CB8AC3E}">
        <p14:creationId xmlns:p14="http://schemas.microsoft.com/office/powerpoint/2010/main" val="2610270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ＭＳ Ｐゴシック" charset="-128"/>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80BB43F-EC26-441D-BC15-AF8F92D5DB46}" type="datetime1">
              <a:rPr lang="nl-NL"/>
              <a:pPr/>
              <a:t>3-10-2019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ＭＳ Ｐゴシック" charset="-128"/>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A3B14D6-A114-4895-A343-5BE5C38ABE8B}" type="slidenum">
              <a:rPr lang="nl-NL"/>
              <a:pPr/>
              <a:t>‹nr.›</a:t>
            </a:fld>
            <a:endParaRPr lang="nl-NL"/>
          </a:p>
        </p:txBody>
      </p:sp>
    </p:spTree>
    <p:extLst>
      <p:ext uri="{BB962C8B-B14F-4D97-AF65-F5344CB8AC3E}">
        <p14:creationId xmlns:p14="http://schemas.microsoft.com/office/powerpoint/2010/main" val="403604373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dirty="0"/>
              <a:t>Om de foto op de voorpagina te vervangen: Ga naar Beeld &gt; Model &gt;</a:t>
            </a:r>
            <a:r>
              <a:rPr lang="nl-NL" dirty="0" err="1"/>
              <a:t>Diamodel</a:t>
            </a:r>
            <a:r>
              <a:rPr lang="nl-NL" dirty="0"/>
              <a:t>.</a:t>
            </a:r>
          </a:p>
          <a:p>
            <a:pPr eaLnBrk="1" hangingPunct="1">
              <a:spcBef>
                <a:spcPct val="0"/>
              </a:spcBef>
            </a:pPr>
            <a:r>
              <a:rPr lang="nl-NL" dirty="0"/>
              <a:t>Zoek de voorpagina-dia op. Selecteer de rode achtergrond. Ga naar het opmaakpalet en zoek bij Volgorde, Schikken op.</a:t>
            </a:r>
          </a:p>
          <a:p>
            <a:pPr eaLnBrk="1" hangingPunct="1">
              <a:spcBef>
                <a:spcPct val="0"/>
              </a:spcBef>
            </a:pPr>
            <a:r>
              <a:rPr lang="nl-NL" dirty="0"/>
              <a:t>Selecteer naar achtergrond. Nu kan je bij de foto en kan je deze wisselen. Dan de foto weer naar de achtergrond plaatsen. </a:t>
            </a:r>
          </a:p>
          <a:p>
            <a:pPr eaLnBrk="1" hangingPunct="1">
              <a:spcBef>
                <a:spcPct val="0"/>
              </a:spcBef>
            </a:pPr>
            <a:r>
              <a:rPr lang="nl-NL" dirty="0"/>
              <a:t>Ga dan weer naar Beeld &gt; Normaal.</a:t>
            </a:r>
          </a:p>
          <a:p>
            <a:pPr eaLnBrk="1" hangingPunct="1">
              <a:spcBef>
                <a:spcPct val="0"/>
              </a:spcBef>
            </a:pPr>
            <a:endParaRPr lang="nl-NL" dirty="0"/>
          </a:p>
          <a:p>
            <a:pPr eaLnBrk="1" hangingPunct="1">
              <a:spcBef>
                <a:spcPct val="0"/>
              </a:spcBef>
            </a:pPr>
            <a:r>
              <a:rPr lang="nl-NL" dirty="0"/>
              <a:t>Bij Dia-indeling kan je de verschillende soorten dia’s kiezen (1 kolom, 2 kolom, afbeelding </a:t>
            </a:r>
            <a:r>
              <a:rPr lang="nl-NL" dirty="0" err="1"/>
              <a:t>enz</a:t>
            </a:r>
            <a:r>
              <a:rPr lang="nl-NL" dirty="0"/>
              <a:t>)</a:t>
            </a:r>
          </a:p>
          <a:p>
            <a:pPr eaLnBrk="1" hangingPunct="1"/>
            <a:endParaRPr lang="nl-NL" dirty="0"/>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1827450-C580-4D3E-B45D-F97E1E312A34}" type="slidenum">
              <a:rPr lang="nl-NL" sz="1200"/>
              <a:pPr eaLnBrk="1" hangingPunct="1"/>
              <a:t>4</a:t>
            </a:fld>
            <a:endParaRPr lang="nl-NL" sz="1200"/>
          </a:p>
        </p:txBody>
      </p:sp>
    </p:spTree>
    <p:extLst>
      <p:ext uri="{BB962C8B-B14F-4D97-AF65-F5344CB8AC3E}">
        <p14:creationId xmlns:p14="http://schemas.microsoft.com/office/powerpoint/2010/main" val="61135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Leg hier wat uit over de procedure. Als men met een 112 telefonist(e) aan de lijn zit wordt er (indien beschikbaar) door de centralist al een noodhulpauto aangestuurd. Blijf aan de lijn en omschrijf dat wat je ziet. 112 is ook voor verdachte situaties en inbraak heterdaad.</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15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Behandel deze dia uitgebreid!</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53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Bij de burgers heerst nog veel onduidelijkheid wanneer ze 112 en wanneer 0900-8844 moeten bellen. Leg dat d.m.v. de volgende dia uit.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7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4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Grote</a:t>
            </a:r>
            <a:r>
              <a:rPr lang="nl-NL" baseline="0" dirty="0"/>
              <a:t> hennepkwekerij in Schijndel aangetroffen: 20-02-2018 bedrijfspand 6 maanden gesloten na ontdekking hennepkwekerij. </a:t>
            </a:r>
          </a:p>
          <a:p>
            <a:pPr marL="171450" indent="-171450">
              <a:buFont typeface="Arial" panose="020B0604020202020204" pitchFamily="34" charset="0"/>
              <a:buChar char="•"/>
            </a:pPr>
            <a:r>
              <a:rPr lang="nl-NL" baseline="0" dirty="0"/>
              <a:t>Acht mannen aangehouden nadat ze uit vrachtwagen zijn gesprongen: 19-10-2018 </a:t>
            </a:r>
          </a:p>
          <a:p>
            <a:pPr marL="171450" indent="-171450">
              <a:buFont typeface="Arial" panose="020B0604020202020204" pitchFamily="34" charset="0"/>
              <a:buChar char="•"/>
            </a:pPr>
            <a:r>
              <a:rPr lang="nl-NL" baseline="0" dirty="0"/>
              <a:t>Arrestaties bij invallen voor hennephandel en witwassen in Veghel: 22-3-2017</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8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Vlagheide </a:t>
            </a:r>
          </a:p>
          <a:p>
            <a:r>
              <a:rPr lang="nl-NL" dirty="0"/>
              <a:t>4 woningen heilighartplein</a:t>
            </a:r>
            <a:r>
              <a:rPr lang="nl-NL" baseline="0" dirty="0"/>
              <a:t> /bram brandveiligheid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73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Horeca benaderen</a:t>
            </a:r>
            <a:r>
              <a:rPr lang="nl-NL" baseline="0" dirty="0"/>
              <a:t> voor clubhuizen, ruimte huren voor vergaderingen. Wat doet de burgemeester? Stopgesprek met ondernemer. Exploitatievergunning in getrokken. Ruimte bieden aan </a:t>
            </a:r>
            <a:r>
              <a:rPr lang="nl-NL" baseline="0" dirty="0" err="1"/>
              <a:t>OMG’s</a:t>
            </a:r>
            <a:r>
              <a:rPr lang="nl-NL" baseline="0" dirty="0"/>
              <a:t>, heeft gevolgen voor vergunning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66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Weet met wie je zaken doet.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22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ABFF3-CBD4-4658-9E26-AEA2B0B405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91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13360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genoemde 130 grote branden is het aantal waarbij de schade uitstijgt boven de 1 miljoen de totale schade van de 130 branden bedaagd 707.500.000 (cijfers gebaseerd op 2015)</a:t>
            </a:r>
          </a:p>
          <a:p>
            <a:r>
              <a:rPr lang="nl-NL" baseline="0" dirty="0"/>
              <a:t>De genoemde percentage is een grove verdeling van de gegevens die nu bekend zijn van oorzaken van industriebranden.</a:t>
            </a:r>
            <a:endParaRPr lang="nl-NL" dirty="0"/>
          </a:p>
        </p:txBody>
      </p:sp>
      <p:sp>
        <p:nvSpPr>
          <p:cNvPr id="4" name="Tijdelijke aanduiding voor dianummer 3"/>
          <p:cNvSpPr>
            <a:spLocks noGrp="1"/>
          </p:cNvSpPr>
          <p:nvPr>
            <p:ph type="sldNum" sz="quarter" idx="10"/>
          </p:nvPr>
        </p:nvSpPr>
        <p:spPr/>
        <p:txBody>
          <a:bodyPr/>
          <a:lstStyle/>
          <a:p>
            <a:fld id="{BA3B14D6-A114-4895-A343-5BE5C38ABE8B}" type="slidenum">
              <a:rPr lang="nl-NL" smtClean="0"/>
              <a:pPr/>
              <a:t>5</a:t>
            </a:fld>
            <a:endParaRPr lang="nl-NL"/>
          </a:p>
        </p:txBody>
      </p:sp>
    </p:spTree>
    <p:extLst>
      <p:ext uri="{BB962C8B-B14F-4D97-AF65-F5344CB8AC3E}">
        <p14:creationId xmlns:p14="http://schemas.microsoft.com/office/powerpoint/2010/main" val="155923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kun je ingaan op het traject om te komen tot een bouwvergunning. Waarbij de wettelijke eisen een absoluut minimum zijn gebaseerd op een</a:t>
            </a:r>
            <a:r>
              <a:rPr lang="nl-NL" baseline="0" dirty="0"/>
              <a:t> afgewogen veiligheidsbelang versus economisch belang. (beeld bij veel ondernemers is ik heb een vergunning en ik ben dus veilig.</a:t>
            </a:r>
            <a:endParaRPr lang="nl-NL" dirty="0"/>
          </a:p>
        </p:txBody>
      </p:sp>
      <p:sp>
        <p:nvSpPr>
          <p:cNvPr id="4" name="Tijdelijke aanduiding voor dianummer 3"/>
          <p:cNvSpPr>
            <a:spLocks noGrp="1"/>
          </p:cNvSpPr>
          <p:nvPr>
            <p:ph type="sldNum" sz="quarter" idx="10"/>
          </p:nvPr>
        </p:nvSpPr>
        <p:spPr/>
        <p:txBody>
          <a:bodyPr/>
          <a:lstStyle/>
          <a:p>
            <a:fld id="{BA3B14D6-A114-4895-A343-5BE5C38ABE8B}" type="slidenum">
              <a:rPr lang="nl-NL" smtClean="0"/>
              <a:pPr/>
              <a:t>6</a:t>
            </a:fld>
            <a:endParaRPr lang="nl-NL"/>
          </a:p>
        </p:txBody>
      </p:sp>
    </p:spTree>
    <p:extLst>
      <p:ext uri="{BB962C8B-B14F-4D97-AF65-F5344CB8AC3E}">
        <p14:creationId xmlns:p14="http://schemas.microsoft.com/office/powerpoint/2010/main" val="53978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Gebouwd</a:t>
            </a:r>
            <a:r>
              <a:rPr lang="en-US" baseline="0" dirty="0"/>
              <a:t> om </a:t>
            </a:r>
            <a:r>
              <a:rPr lang="en-US" baseline="0" dirty="0" err="1"/>
              <a:t>af</a:t>
            </a:r>
            <a:r>
              <a:rPr lang="en-US" baseline="0" dirty="0"/>
              <a:t> te </a:t>
            </a:r>
            <a:r>
              <a:rPr lang="en-US" baseline="0" dirty="0" err="1"/>
              <a:t>branden</a:t>
            </a:r>
            <a:r>
              <a:rPr lang="en-US" baseline="0" dirty="0"/>
              <a:t>. Tactic van Brandweer </a:t>
            </a:r>
            <a:r>
              <a:rPr lang="en-US" baseline="0" dirty="0" err="1"/>
              <a:t>verschuifd</a:t>
            </a:r>
            <a:r>
              <a:rPr lang="en-US" baseline="0" dirty="0"/>
              <a:t> </a:t>
            </a:r>
            <a:r>
              <a:rPr lang="en-US" baseline="0" dirty="0" err="1"/>
              <a:t>ook</a:t>
            </a:r>
            <a:r>
              <a:rPr lang="en-US" baseline="0" dirty="0"/>
              <a:t> steeds </a:t>
            </a:r>
            <a:r>
              <a:rPr lang="en-US" baseline="0" dirty="0" err="1"/>
              <a:t>meer</a:t>
            </a:r>
            <a:r>
              <a:rPr lang="en-US" baseline="0" dirty="0"/>
              <a:t> om in </a:t>
            </a:r>
            <a:r>
              <a:rPr lang="en-US" baseline="0" dirty="0" err="1"/>
              <a:t>dit</a:t>
            </a:r>
            <a:r>
              <a:rPr lang="en-US" baseline="0" dirty="0"/>
              <a:t> </a:t>
            </a:r>
            <a:r>
              <a:rPr lang="en-US" baseline="0" dirty="0" err="1"/>
              <a:t>soort</a:t>
            </a:r>
            <a:r>
              <a:rPr lang="en-US" baseline="0" dirty="0"/>
              <a:t> </a:t>
            </a:r>
            <a:r>
              <a:rPr lang="en-US" baseline="0" dirty="0" err="1"/>
              <a:t>bedrijven</a:t>
            </a:r>
            <a:r>
              <a:rPr lang="en-US" baseline="0" dirty="0"/>
              <a:t> </a:t>
            </a:r>
            <a:r>
              <a:rPr lang="en-US" baseline="0" dirty="0" err="1"/>
              <a:t>geen</a:t>
            </a:r>
            <a:r>
              <a:rPr lang="en-US" baseline="0" dirty="0"/>
              <a:t> </a:t>
            </a:r>
            <a:r>
              <a:rPr lang="en-US" baseline="0" dirty="0" err="1"/>
              <a:t>binnenaanval</a:t>
            </a:r>
            <a:r>
              <a:rPr lang="en-US" baseline="0" dirty="0"/>
              <a:t> te </a:t>
            </a:r>
            <a:r>
              <a:rPr lang="en-US" baseline="0" dirty="0" err="1"/>
              <a:t>doen</a:t>
            </a:r>
            <a:r>
              <a:rPr lang="en-US" baseline="0" dirty="0"/>
              <a:t> door </a:t>
            </a:r>
            <a:r>
              <a:rPr lang="en-US" baseline="0" dirty="0" err="1"/>
              <a:t>risico</a:t>
            </a:r>
            <a:r>
              <a:rPr lang="en-US" baseline="0" dirty="0"/>
              <a:t> </a:t>
            </a:r>
            <a:r>
              <a:rPr lang="en-US" baseline="0" dirty="0" err="1"/>
              <a:t>mbt</a:t>
            </a:r>
            <a:r>
              <a:rPr lang="en-US" baseline="0" dirty="0"/>
              <a:t> </a:t>
            </a:r>
            <a:r>
              <a:rPr lang="en-US" baseline="0" dirty="0" err="1"/>
              <a:t>rookgas</a:t>
            </a:r>
            <a:r>
              <a:rPr lang="en-US" baseline="0" dirty="0"/>
              <a:t> </a:t>
            </a:r>
            <a:r>
              <a:rPr lang="en-US" baseline="0" dirty="0" err="1"/>
              <a:t>en</a:t>
            </a:r>
            <a:r>
              <a:rPr lang="en-US" baseline="0" dirty="0"/>
              <a:t> het </a:t>
            </a:r>
            <a:r>
              <a:rPr lang="en-US" baseline="0" dirty="0" err="1"/>
              <a:t>instorten</a:t>
            </a:r>
            <a:r>
              <a:rPr lang="en-US" baseline="0" dirty="0"/>
              <a:t> van de </a:t>
            </a:r>
            <a:r>
              <a:rPr lang="en-US" baseline="0" dirty="0" err="1"/>
              <a:t>constructie</a:t>
            </a:r>
            <a:r>
              <a:rPr lang="en-US" baseline="0" dirty="0"/>
              <a:t>.</a:t>
            </a:r>
            <a:endParaRPr lang="nl-NL" dirty="0"/>
          </a:p>
        </p:txBody>
      </p:sp>
      <p:sp>
        <p:nvSpPr>
          <p:cNvPr id="4" name="Tijdelijke aanduiding voor dianummer 3"/>
          <p:cNvSpPr>
            <a:spLocks noGrp="1"/>
          </p:cNvSpPr>
          <p:nvPr>
            <p:ph type="sldNum" sz="quarter" idx="10"/>
          </p:nvPr>
        </p:nvSpPr>
        <p:spPr/>
        <p:txBody>
          <a:bodyPr/>
          <a:lstStyle/>
          <a:p>
            <a:fld id="{BA3B14D6-A114-4895-A343-5BE5C38ABE8B}" type="slidenum">
              <a:rPr lang="nl-NL" smtClean="0"/>
              <a:pPr/>
              <a:t>7</a:t>
            </a:fld>
            <a:endParaRPr lang="nl-NL"/>
          </a:p>
        </p:txBody>
      </p:sp>
    </p:spTree>
    <p:extLst>
      <p:ext uri="{BB962C8B-B14F-4D97-AF65-F5344CB8AC3E}">
        <p14:creationId xmlns:p14="http://schemas.microsoft.com/office/powerpoint/2010/main" val="182586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Weet je altijd of bij werkzaamheden door derden de veiligheid geborgd is?</a:t>
            </a:r>
          </a:p>
          <a:p>
            <a:endParaRPr lang="nl-NL" dirty="0"/>
          </a:p>
        </p:txBody>
      </p:sp>
      <p:sp>
        <p:nvSpPr>
          <p:cNvPr id="4" name="Tijdelijke aanduiding voor dianummer 3"/>
          <p:cNvSpPr>
            <a:spLocks noGrp="1"/>
          </p:cNvSpPr>
          <p:nvPr>
            <p:ph type="sldNum" sz="quarter" idx="10"/>
          </p:nvPr>
        </p:nvSpPr>
        <p:spPr/>
        <p:txBody>
          <a:bodyPr/>
          <a:lstStyle/>
          <a:p>
            <a:fld id="{BA3B14D6-A114-4895-A343-5BE5C38ABE8B}" type="slidenum">
              <a:rPr lang="nl-NL" smtClean="0"/>
              <a:pPr/>
              <a:t>8</a:t>
            </a:fld>
            <a:endParaRPr lang="nl-NL"/>
          </a:p>
        </p:txBody>
      </p:sp>
    </p:spTree>
    <p:extLst>
      <p:ext uri="{BB962C8B-B14F-4D97-AF65-F5344CB8AC3E}">
        <p14:creationId xmlns:p14="http://schemas.microsoft.com/office/powerpoint/2010/main" val="86522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Worden er ‘bij afwezigheid van mensen accu’s geladen of onnodig laders in het stopcontact gelaten.</a:t>
            </a:r>
          </a:p>
          <a:p>
            <a:endParaRPr lang="nl-NL" dirty="0"/>
          </a:p>
        </p:txBody>
      </p:sp>
      <p:sp>
        <p:nvSpPr>
          <p:cNvPr id="4" name="Tijdelijke aanduiding voor dianummer 3"/>
          <p:cNvSpPr>
            <a:spLocks noGrp="1"/>
          </p:cNvSpPr>
          <p:nvPr>
            <p:ph type="sldNum" sz="quarter" idx="10"/>
          </p:nvPr>
        </p:nvSpPr>
        <p:spPr/>
        <p:txBody>
          <a:bodyPr/>
          <a:lstStyle/>
          <a:p>
            <a:fld id="{BA3B14D6-A114-4895-A343-5BE5C38ABE8B}" type="slidenum">
              <a:rPr lang="nl-NL" smtClean="0"/>
              <a:pPr/>
              <a:t>9</a:t>
            </a:fld>
            <a:endParaRPr lang="nl-NL"/>
          </a:p>
        </p:txBody>
      </p:sp>
    </p:spTree>
    <p:extLst>
      <p:ext uri="{BB962C8B-B14F-4D97-AF65-F5344CB8AC3E}">
        <p14:creationId xmlns:p14="http://schemas.microsoft.com/office/powerpoint/2010/main" val="3734814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Tijdens het vertonen van dit voorblad worden mensen bedankt voor hun komst, de agent in burger stelt zichzelf voor enz. Ook kan op dit moment een burgemeester/hogere </a:t>
            </a:r>
            <a:r>
              <a:rPr lang="nl-NL" altLang="nl-NL" dirty="0" err="1"/>
              <a:t>politiecollega</a:t>
            </a:r>
            <a:r>
              <a:rPr lang="nl-NL" altLang="nl-NL" dirty="0"/>
              <a:t> </a:t>
            </a:r>
            <a:r>
              <a:rPr lang="nl-NL" altLang="nl-NL" dirty="0" err="1"/>
              <a:t>enz</a:t>
            </a:r>
            <a:r>
              <a:rPr lang="nl-NL" altLang="nl-NL" dirty="0"/>
              <a:t> een voorwoord doen.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52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KVO: </a:t>
            </a:r>
            <a:r>
              <a:rPr lang="en-US" dirty="0" err="1"/>
              <a:t>Samenwerken</a:t>
            </a:r>
            <a:r>
              <a:rPr lang="en-US" baseline="0" dirty="0"/>
              <a:t> </a:t>
            </a:r>
            <a:r>
              <a:rPr lang="en-US" baseline="0" dirty="0" err="1"/>
              <a:t>aan</a:t>
            </a:r>
            <a:r>
              <a:rPr lang="en-US" baseline="0" dirty="0"/>
              <a:t> </a:t>
            </a:r>
            <a:r>
              <a:rPr lang="en-US" baseline="0" dirty="0" err="1"/>
              <a:t>veiligheid</a:t>
            </a:r>
            <a:r>
              <a:rPr lang="en-US" baseline="0" dirty="0"/>
              <a:t>, </a:t>
            </a:r>
            <a:r>
              <a:rPr lang="en-US" baseline="0" dirty="0" err="1"/>
              <a:t>vanuit</a:t>
            </a:r>
            <a:r>
              <a:rPr lang="en-US" baseline="0" dirty="0"/>
              <a:t> elk discipline en </a:t>
            </a:r>
            <a:r>
              <a:rPr lang="en-US" baseline="0" dirty="0" err="1"/>
              <a:t>professie</a:t>
            </a:r>
            <a:r>
              <a:rPr lang="en-US" baseline="0" dirty="0"/>
              <a:t>. </a:t>
            </a:r>
            <a:r>
              <a:rPr lang="en-US" baseline="0" dirty="0" err="1"/>
              <a:t>Inbraak</a:t>
            </a:r>
            <a:r>
              <a:rPr lang="en-US" baseline="0" dirty="0"/>
              <a:t>- </a:t>
            </a:r>
            <a:r>
              <a:rPr lang="en-US" baseline="0" dirty="0" err="1"/>
              <a:t>overval</a:t>
            </a:r>
            <a:r>
              <a:rPr lang="en-US" baseline="0" dirty="0"/>
              <a:t> </a:t>
            </a:r>
            <a:r>
              <a:rPr lang="en-US" baseline="0" dirty="0" err="1"/>
              <a:t>preventie</a:t>
            </a:r>
            <a:r>
              <a:rPr lang="en-US" baseline="0" dirty="0"/>
              <a:t>, </a:t>
            </a:r>
            <a:r>
              <a:rPr lang="en-US" baseline="0" dirty="0" err="1"/>
              <a:t>aanwezig</a:t>
            </a:r>
            <a:r>
              <a:rPr lang="en-US" baseline="0" dirty="0"/>
              <a:t> op </a:t>
            </a:r>
            <a:r>
              <a:rPr lang="en-US" baseline="0" dirty="0" err="1"/>
              <a:t>terreinen</a:t>
            </a:r>
            <a:r>
              <a:rPr lang="en-US" baseline="0" dirty="0"/>
              <a:t> </a:t>
            </a:r>
            <a:r>
              <a:rPr lang="en-US" baseline="0" dirty="0" err="1"/>
              <a:t>tijdens</a:t>
            </a:r>
            <a:r>
              <a:rPr lang="en-US" baseline="0" dirty="0"/>
              <a:t> de </a:t>
            </a:r>
            <a:r>
              <a:rPr lang="en-US" baseline="0" dirty="0" err="1"/>
              <a:t>dienst</a:t>
            </a:r>
            <a:r>
              <a:rPr lang="en-US" baseline="0" dirty="0"/>
              <a:t>, </a:t>
            </a:r>
          </a:p>
          <a:p>
            <a:endParaRPr lang="en-US" baseline="0" dirty="0"/>
          </a:p>
          <a:p>
            <a:r>
              <a:rPr lang="en-US" baseline="0" dirty="0" err="1"/>
              <a:t>Veiligheid</a:t>
            </a:r>
            <a:r>
              <a:rPr lang="en-US" baseline="0" dirty="0"/>
              <a:t>, </a:t>
            </a:r>
            <a:r>
              <a:rPr lang="en-US" baseline="0" dirty="0" err="1"/>
              <a:t>bereikbaar</a:t>
            </a:r>
            <a:r>
              <a:rPr lang="en-US" baseline="0" dirty="0"/>
              <a:t> </a:t>
            </a:r>
            <a:r>
              <a:rPr lang="en-US" baseline="0" dirty="0" err="1"/>
              <a:t>bij</a:t>
            </a:r>
            <a:r>
              <a:rPr lang="en-US" baseline="0" dirty="0"/>
              <a:t> </a:t>
            </a:r>
            <a:r>
              <a:rPr lang="en-US" baseline="0" dirty="0" err="1"/>
              <a:t>meldingen</a:t>
            </a:r>
            <a:r>
              <a:rPr lang="en-US" baseline="0" dirty="0"/>
              <a:t>, </a:t>
            </a:r>
            <a:r>
              <a:rPr lang="en-US" baseline="0" dirty="0" err="1"/>
              <a:t>ter</a:t>
            </a:r>
            <a:r>
              <a:rPr lang="en-US" baseline="0" dirty="0"/>
              <a:t> </a:t>
            </a:r>
            <a:r>
              <a:rPr lang="en-US" baseline="0" dirty="0" err="1"/>
              <a:t>plaatsen</a:t>
            </a:r>
            <a:r>
              <a:rPr lang="en-US" baseline="0" dirty="0"/>
              <a:t> in </a:t>
            </a:r>
            <a:r>
              <a:rPr lang="en-US" baseline="0" dirty="0" err="1"/>
              <a:t>gesprek</a:t>
            </a:r>
            <a:r>
              <a:rPr lang="en-US" baseline="0" dirty="0"/>
              <a:t> om </a:t>
            </a:r>
            <a:r>
              <a:rPr lang="en-US" baseline="0" dirty="0" err="1"/>
              <a:t>situatie</a:t>
            </a:r>
            <a:r>
              <a:rPr lang="en-US" baseline="0" dirty="0"/>
              <a:t> </a:t>
            </a:r>
            <a:r>
              <a:rPr lang="en-US" baseline="0" dirty="0" err="1"/>
              <a:t>te</a:t>
            </a:r>
            <a:r>
              <a:rPr lang="en-US" baseline="0" dirty="0"/>
              <a:t> </a:t>
            </a:r>
            <a:r>
              <a:rPr lang="en-US" baseline="0" dirty="0" err="1"/>
              <a:t>beoordelen</a:t>
            </a:r>
            <a:r>
              <a:rPr lang="en-US" baseline="0" dirty="0"/>
              <a:t>, met </a:t>
            </a:r>
            <a:r>
              <a:rPr lang="en-US" baseline="0" dirty="0" err="1"/>
              <a:t>spoed</a:t>
            </a:r>
            <a:r>
              <a:rPr lang="en-US" baseline="0" dirty="0"/>
              <a:t> </a:t>
            </a:r>
            <a:r>
              <a:rPr lang="en-US" baseline="0" dirty="0" err="1"/>
              <a:t>rijden</a:t>
            </a:r>
            <a:r>
              <a:rPr lang="en-US" baseline="0" dirty="0"/>
              <a:t> op ANPR hits, </a:t>
            </a:r>
          </a:p>
          <a:p>
            <a:endParaRPr lang="en-US" baseline="0" dirty="0"/>
          </a:p>
          <a:p>
            <a:r>
              <a:rPr lang="en-US" baseline="0" dirty="0" err="1"/>
              <a:t>Samnewerking</a:t>
            </a:r>
            <a:r>
              <a:rPr lang="en-US" baseline="0" dirty="0"/>
              <a:t>: </a:t>
            </a:r>
            <a:r>
              <a:rPr lang="en-US" baseline="0" dirty="0" err="1"/>
              <a:t>Burgerinitiatieven</a:t>
            </a:r>
            <a:r>
              <a:rPr lang="en-US" baseline="0" dirty="0"/>
              <a:t>, </a:t>
            </a:r>
            <a:r>
              <a:rPr lang="en-US" baseline="0" dirty="0" err="1"/>
              <a:t>inrichting</a:t>
            </a:r>
            <a:r>
              <a:rPr lang="en-US" baseline="0" dirty="0"/>
              <a:t> </a:t>
            </a:r>
            <a:r>
              <a:rPr lang="en-US" baseline="0" dirty="0" err="1"/>
              <a:t>terreinen</a:t>
            </a:r>
            <a:r>
              <a:rPr lang="en-US" baseline="0" dirty="0"/>
              <a:t>, </a:t>
            </a:r>
            <a:r>
              <a:rPr lang="en-US" baseline="0" dirty="0" err="1"/>
              <a:t>afsluiten</a:t>
            </a:r>
            <a:r>
              <a:rPr lang="en-US" baseline="0" dirty="0"/>
              <a:t> </a:t>
            </a:r>
            <a:r>
              <a:rPr lang="en-US" baseline="0" dirty="0" err="1"/>
              <a:t>beveiliginscontracten</a:t>
            </a:r>
            <a:r>
              <a:rPr lang="en-US" baseline="0" dirty="0"/>
              <a:t>, </a:t>
            </a:r>
            <a:r>
              <a:rPr lang="en-US" baseline="0" dirty="0" err="1"/>
              <a:t>advies</a:t>
            </a:r>
            <a:r>
              <a:rPr lang="en-US" baseline="0" dirty="0"/>
              <a:t> preventive.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87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Een verdachte situatie in een straat, </a:t>
            </a:r>
            <a:r>
              <a:rPr lang="nl-NL" altLang="nl-NL" dirty="0" err="1"/>
              <a:t>plein,rondom</a:t>
            </a:r>
            <a:r>
              <a:rPr lang="nl-NL" altLang="nl-NL" dirty="0"/>
              <a:t> een huis, </a:t>
            </a:r>
            <a:r>
              <a:rPr lang="nl-NL" altLang="nl-NL" dirty="0" err="1"/>
              <a:t>etc</a:t>
            </a:r>
            <a:r>
              <a:rPr lang="nl-NL" altLang="nl-NL" dirty="0"/>
              <a:t> is al dat wat van het “normale” beeld afwijkt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13AB7-5F8D-4066-9080-4B63FAD0C0D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361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Afbeelding 7" descr="DSC_4072_lichter.jpg"/>
          <p:cNvPicPr>
            <a:picLocks noChangeAspect="1"/>
          </p:cNvPicPr>
          <p:nvPr userDrawn="1"/>
        </p:nvPicPr>
        <p:blipFill>
          <a:blip r:embed="rId2">
            <a:extLst>
              <a:ext uri="{28A0092B-C50C-407E-A947-70E740481C1C}">
                <a14:useLocalDpi xmlns:a14="http://schemas.microsoft.com/office/drawing/2010/main" val="0"/>
              </a:ext>
            </a:extLst>
          </a:blip>
          <a:srcRect l="31374" b="13850"/>
          <a:stretch>
            <a:fillRect/>
          </a:stretch>
        </p:blipFill>
        <p:spPr bwMode="auto">
          <a:xfrm>
            <a:off x="-4763" y="3022600"/>
            <a:ext cx="4600576"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descr="BBN Powerpoint_VPlaa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descr="BrandweerNoord.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26200" y="346075"/>
            <a:ext cx="22653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el 2"/>
          <p:cNvSpPr>
            <a:spLocks noGrp="1"/>
          </p:cNvSpPr>
          <p:nvPr>
            <p:ph type="subTitle" idx="1"/>
          </p:nvPr>
        </p:nvSpPr>
        <p:spPr>
          <a:xfrm>
            <a:off x="1278466" y="2146737"/>
            <a:ext cx="7408333" cy="2138888"/>
          </a:xfrm>
          <a:prstGeom prst="rect">
            <a:avLst/>
          </a:prstGeom>
        </p:spPr>
        <p:txBody>
          <a:bodyPr anchor="t"/>
          <a:lstStyle>
            <a:lvl1pPr marL="0" indent="0" algn="l">
              <a:buNone/>
              <a:defRPr sz="3600" i="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nl-NL"/>
              <a:t>Klik om de ondertitelstijl van het model te bewerken</a:t>
            </a:r>
            <a:endParaRPr lang="nl-NL" dirty="0"/>
          </a:p>
        </p:txBody>
      </p:sp>
      <p:sp>
        <p:nvSpPr>
          <p:cNvPr id="10" name="Tijdelijke aanduiding voor titel 1"/>
          <p:cNvSpPr>
            <a:spLocks noGrp="1"/>
          </p:cNvSpPr>
          <p:nvPr>
            <p:ph type="title"/>
          </p:nvPr>
        </p:nvSpPr>
        <p:spPr>
          <a:xfrm>
            <a:off x="1278466" y="1210737"/>
            <a:ext cx="7408334" cy="936000"/>
          </a:xfrm>
          <a:prstGeom prst="rect">
            <a:avLst/>
          </a:prstGeom>
        </p:spPr>
        <p:txBody>
          <a:bodyPr rtlCol="0">
            <a:normAutofit/>
          </a:bodyPr>
          <a:lstStyle>
            <a:lvl1pPr>
              <a:defRPr>
                <a:solidFill>
                  <a:srgbClr val="FFFFFF"/>
                </a:solidFill>
              </a:defRPr>
            </a:lvl1pPr>
          </a:lstStyle>
          <a:p>
            <a:r>
              <a:rPr lang="nl-NL"/>
              <a:t>Klik om de stijl te bewerken</a:t>
            </a:r>
            <a:endParaRPr lang="nl-NL" dirty="0"/>
          </a:p>
        </p:txBody>
      </p:sp>
      <p:sp>
        <p:nvSpPr>
          <p:cNvPr id="7" name="Tijdelijke aanduiding voor datum 3"/>
          <p:cNvSpPr>
            <a:spLocks noGrp="1"/>
          </p:cNvSpPr>
          <p:nvPr>
            <p:ph type="dt" sz="half" idx="10"/>
          </p:nvPr>
        </p:nvSpPr>
        <p:spPr/>
        <p:txBody>
          <a:bodyPr/>
          <a:lstStyle>
            <a:lvl1pPr>
              <a:defRPr/>
            </a:lvl1pPr>
          </a:lstStyle>
          <a:p>
            <a:fld id="{EB05BE1F-9ECB-4BDC-9A7D-085AD70542BB}" type="datetime1">
              <a:rPr lang="nl-NL"/>
              <a:pPr/>
              <a:t>3-10-2019</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fld id="{B76548B9-5C25-461D-8EEF-6365425F6D28}" type="slidenum">
              <a:rPr lang="nl-NL"/>
              <a:pPr/>
              <a:t>‹nr.›</a:t>
            </a:fld>
            <a:endParaRPr lang="nl-NL"/>
          </a:p>
        </p:txBody>
      </p:sp>
    </p:spTree>
    <p:extLst>
      <p:ext uri="{BB962C8B-B14F-4D97-AF65-F5344CB8AC3E}">
        <p14:creationId xmlns:p14="http://schemas.microsoft.com/office/powerpoint/2010/main" val="345276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ubtitel / Rust / Eind / Hoofdstuk ">
    <p:spTree>
      <p:nvGrpSpPr>
        <p:cNvPr id="1" name=""/>
        <p:cNvGrpSpPr/>
        <p:nvPr/>
      </p:nvGrpSpPr>
      <p:grpSpPr>
        <a:xfrm>
          <a:off x="0" y="0"/>
          <a:ext cx="0" cy="0"/>
          <a:chOff x="0" y="0"/>
          <a:chExt cx="0" cy="0"/>
        </a:xfrm>
      </p:grpSpPr>
      <p:sp>
        <p:nvSpPr>
          <p:cNvPr id="7" name="Rechthoek 6"/>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826"/>
          <a:stretch/>
        </p:blipFill>
        <p:spPr bwMode="gray">
          <a:xfrm>
            <a:off x="1" y="0"/>
            <a:ext cx="2271755" cy="6858000"/>
          </a:xfrm>
          <a:prstGeom prst="rect">
            <a:avLst/>
          </a:prstGeom>
        </p:spPr>
      </p:pic>
      <p:sp>
        <p:nvSpPr>
          <p:cNvPr id="2" name="Titel 1"/>
          <p:cNvSpPr>
            <a:spLocks noGrp="1"/>
          </p:cNvSpPr>
          <p:nvPr>
            <p:ph type="ctrTitle"/>
          </p:nvPr>
        </p:nvSpPr>
        <p:spPr bwMode="gray">
          <a:xfrm>
            <a:off x="1079999" y="2340000"/>
            <a:ext cx="7591928" cy="1117600"/>
          </a:xfrm>
        </p:spPr>
        <p:txBody>
          <a:bodyPr anchor="b">
            <a:normAutofit/>
          </a:bodyPr>
          <a:lstStyle>
            <a:lvl1pPr algn="l">
              <a:defRPr sz="3000">
                <a:solidFill>
                  <a:schemeClr val="accent2"/>
                </a:solidFill>
              </a:defRPr>
            </a:lvl1pPr>
          </a:lstStyle>
          <a:p>
            <a:r>
              <a:rPr lang="nl-NL" noProof="0"/>
              <a:t>Klik om de stijl te bewerken</a:t>
            </a:r>
            <a:endParaRPr lang="nl-NL" noProof="0" dirty="0"/>
          </a:p>
        </p:txBody>
      </p:sp>
      <p:sp>
        <p:nvSpPr>
          <p:cNvPr id="3" name="Ondertitel 2"/>
          <p:cNvSpPr>
            <a:spLocks noGrp="1"/>
          </p:cNvSpPr>
          <p:nvPr>
            <p:ph type="subTitle" idx="1"/>
          </p:nvPr>
        </p:nvSpPr>
        <p:spPr bwMode="gray">
          <a:xfrm>
            <a:off x="1080000" y="3510000"/>
            <a:ext cx="7591927" cy="711200"/>
          </a:xfrm>
        </p:spPr>
        <p:txBody>
          <a:bodyPr/>
          <a:lstStyle>
            <a:lvl1pPr marL="0" indent="0" algn="l">
              <a:spcBef>
                <a:spcPts val="0"/>
              </a:spcBef>
              <a:buNone/>
              <a:defRPr sz="18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0"/>
              <a:t>Klik om de ondertitelstijl van het model te bewerken</a:t>
            </a:r>
            <a:endParaRPr lang="nl-NL" noProof="0"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Tree>
    <p:extLst>
      <p:ext uri="{BB962C8B-B14F-4D97-AF65-F5344CB8AC3E}">
        <p14:creationId xmlns:p14="http://schemas.microsoft.com/office/powerpoint/2010/main" val="419184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270000" y="1890000"/>
            <a:ext cx="8401927" cy="3960000"/>
          </a:xfrm>
        </p:spPr>
        <p:txBody>
          <a:bodyPr/>
          <a:lstStyle>
            <a:lvl1pPr>
              <a:lnSpc>
                <a:spcPct val="110000"/>
              </a:lnSpc>
              <a:defRPr sz="2100"/>
            </a:lvl1pPr>
            <a:lvl2pPr>
              <a:lnSpc>
                <a:spcPct val="110000"/>
              </a:lnSpc>
              <a:defRPr sz="1800"/>
            </a:lvl2pPr>
            <a:lvl3pPr marL="810000" indent="-270000">
              <a:lnSpc>
                <a:spcPct val="110000"/>
              </a:lnSpc>
              <a:buFont typeface="Courier New" panose="02070309020205020404" pitchFamily="49" charset="0"/>
              <a:buChar char="o"/>
              <a:defRPr sz="1500"/>
            </a:lvl3pPr>
            <a:lvl4pPr marL="1080000" indent="-270000">
              <a:lnSpc>
                <a:spcPct val="110000"/>
              </a:lnSpc>
              <a:buFont typeface="Wingdings" panose="05000000000000000000" pitchFamily="2" charset="2"/>
              <a:buChar char="§"/>
              <a:defRPr sz="1200"/>
            </a:lvl4pPr>
            <a:lvl5pPr>
              <a:lnSpc>
                <a:spcPct val="110000"/>
              </a:lnSpc>
              <a:spcBef>
                <a:spcPts val="0"/>
              </a:spcBef>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5" name="Tijdelijke aanduiding voor voettekst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67920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object, 2 ko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269999" y="1890000"/>
            <a:ext cx="4050000" cy="3960000"/>
          </a:xfrm>
        </p:spPr>
        <p:txBody>
          <a:bodyPr>
            <a:normAutofit/>
          </a:bodyPr>
          <a:lstStyle>
            <a:lvl1pPr>
              <a:lnSpc>
                <a:spcPct val="110000"/>
              </a:lnSpc>
              <a:defRPr sz="1800"/>
            </a:lvl1pPr>
            <a:lvl2pPr marL="540000" indent="-270000">
              <a:lnSpc>
                <a:spcPct val="110000"/>
              </a:lnSpc>
              <a:buFont typeface="Courier New" panose="02070309020205020404" pitchFamily="49" charset="0"/>
              <a:buChar char="o"/>
              <a:defRPr sz="1500"/>
            </a:lvl2pPr>
            <a:lvl3pPr marL="810000" indent="-270000">
              <a:lnSpc>
                <a:spcPct val="110000"/>
              </a:lnSpc>
              <a:buFont typeface="Wingdings" panose="05000000000000000000" pitchFamily="2" charset="2"/>
              <a:buChar char="§"/>
              <a:defRPr sz="1200"/>
            </a:lvl3pPr>
            <a:lvl4pPr marL="1080000" indent="-270000">
              <a:lnSpc>
                <a:spcPct val="110000"/>
              </a:lnSpc>
              <a:buFont typeface="Wingdings" panose="05000000000000000000" pitchFamily="2" charset="2"/>
              <a:buChar char="q"/>
              <a:defRPr sz="1050"/>
            </a:lvl4pPr>
            <a:lvl5pPr>
              <a:lnSpc>
                <a:spcPct val="110000"/>
              </a:lnSpc>
              <a:defRPr sz="9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5" name="Tijdelijke aanduiding voor voettekst 4"/>
          <p:cNvSpPr>
            <a:spLocks noGrp="1"/>
          </p:cNvSpPr>
          <p:nvPr>
            <p:ph type="ftr" sz="quarter" idx="14"/>
          </p:nvPr>
        </p:nvSpPr>
        <p:spPr/>
        <p:txBody>
          <a:bodyPr/>
          <a:lstStyle/>
          <a:p>
            <a:endParaRPr lang="en-GB" dirty="0"/>
          </a:p>
        </p:txBody>
      </p:sp>
      <p:sp>
        <p:nvSpPr>
          <p:cNvPr id="7" name="Tijdelijke aanduiding voor inhoud 2"/>
          <p:cNvSpPr>
            <a:spLocks noGrp="1"/>
          </p:cNvSpPr>
          <p:nvPr>
            <p:ph idx="15"/>
          </p:nvPr>
        </p:nvSpPr>
        <p:spPr>
          <a:xfrm>
            <a:off x="4579412" y="1894117"/>
            <a:ext cx="4050000" cy="3960000"/>
          </a:xfrm>
        </p:spPr>
        <p:txBody>
          <a:bodyPr>
            <a:normAutofit/>
          </a:bodyPr>
          <a:lstStyle>
            <a:lvl1pPr>
              <a:lnSpc>
                <a:spcPct val="110000"/>
              </a:lnSpc>
              <a:defRPr sz="1800"/>
            </a:lvl1pPr>
            <a:lvl2pPr marL="540000" indent="-270000">
              <a:lnSpc>
                <a:spcPct val="110000"/>
              </a:lnSpc>
              <a:buFont typeface="Courier New" panose="02070309020205020404" pitchFamily="49" charset="0"/>
              <a:buChar char="o"/>
              <a:defRPr sz="1500"/>
            </a:lvl2pPr>
            <a:lvl3pPr marL="810000" indent="-270000">
              <a:lnSpc>
                <a:spcPct val="110000"/>
              </a:lnSpc>
              <a:buFont typeface="Wingdings" panose="05000000000000000000" pitchFamily="2" charset="2"/>
              <a:buChar char="§"/>
              <a:defRPr sz="1200"/>
            </a:lvl3pPr>
            <a:lvl4pPr marL="1080000" indent="-270000">
              <a:lnSpc>
                <a:spcPct val="110000"/>
              </a:lnSpc>
              <a:buFont typeface="Wingdings" panose="05000000000000000000" pitchFamily="2" charset="2"/>
              <a:buChar char="q"/>
              <a:defRPr sz="1050"/>
            </a:lvl4pPr>
            <a:lvl5pPr>
              <a:lnSpc>
                <a:spcPct val="110000"/>
              </a:lnSpc>
              <a:defRPr sz="9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709605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sub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70000" y="538596"/>
            <a:ext cx="6980400" cy="558800"/>
          </a:xfrm>
        </p:spPr>
        <p:txBody>
          <a:bodyPr/>
          <a:lstStyle/>
          <a:p>
            <a:r>
              <a:rPr lang="nl-NL" noProof="0"/>
              <a:t>Klik om de stijl te bewerken</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11" name="Tijdelijke aanduiding voor tekst 10"/>
          <p:cNvSpPr>
            <a:spLocks noGrp="1"/>
          </p:cNvSpPr>
          <p:nvPr>
            <p:ph type="body" sz="quarter" idx="13"/>
          </p:nvPr>
        </p:nvSpPr>
        <p:spPr>
          <a:xfrm>
            <a:off x="270000" y="1152000"/>
            <a:ext cx="6980401" cy="681100"/>
          </a:xfrm>
        </p:spPr>
        <p:txBody>
          <a:bodyPr>
            <a:normAutofit/>
          </a:bodyPr>
          <a:lstStyle>
            <a:lvl1pPr marL="0" indent="0">
              <a:lnSpc>
                <a:spcPts val="1800"/>
              </a:lnSpc>
              <a:spcBef>
                <a:spcPts val="0"/>
              </a:spcBef>
              <a:buNone/>
              <a:defRPr sz="1500" b="1">
                <a:solidFill>
                  <a:schemeClr val="accent2"/>
                </a:solidFill>
              </a:defRPr>
            </a:lvl1pPr>
          </a:lstStyle>
          <a:p>
            <a:pPr lvl="0"/>
            <a:r>
              <a:rPr lang="nl-NL" noProof="0"/>
              <a:t>Klik om de modelstijlen te bewerken</a:t>
            </a:r>
          </a:p>
        </p:txBody>
      </p:sp>
      <p:sp>
        <p:nvSpPr>
          <p:cNvPr id="5" name="Tijdelijke aanduiding voor voettekst 4"/>
          <p:cNvSpPr>
            <a:spLocks noGrp="1"/>
          </p:cNvSpPr>
          <p:nvPr>
            <p:ph type="ftr" sz="quarter" idx="14"/>
          </p:nvPr>
        </p:nvSpPr>
        <p:spPr/>
        <p:txBody>
          <a:bodyPr/>
          <a:lstStyle/>
          <a:p>
            <a:endParaRPr lang="en-GB" dirty="0"/>
          </a:p>
        </p:txBody>
      </p:sp>
      <p:sp>
        <p:nvSpPr>
          <p:cNvPr id="7" name="Tijdelijke aanduiding voor inhoud 2"/>
          <p:cNvSpPr>
            <a:spLocks noGrp="1"/>
          </p:cNvSpPr>
          <p:nvPr>
            <p:ph idx="1"/>
          </p:nvPr>
        </p:nvSpPr>
        <p:spPr>
          <a:xfrm>
            <a:off x="270000" y="1890000"/>
            <a:ext cx="8401927" cy="3960000"/>
          </a:xfrm>
        </p:spPr>
        <p:txBody>
          <a:bodyPr/>
          <a:lstStyle>
            <a:lvl1pPr>
              <a:lnSpc>
                <a:spcPct val="110000"/>
              </a:lnSpc>
              <a:defRPr sz="2100"/>
            </a:lvl1pPr>
            <a:lvl2pPr>
              <a:lnSpc>
                <a:spcPct val="110000"/>
              </a:lnSpc>
              <a:defRPr sz="1800"/>
            </a:lvl2pPr>
            <a:lvl3pPr marL="810000" indent="-270000">
              <a:lnSpc>
                <a:spcPct val="110000"/>
              </a:lnSpc>
              <a:buFont typeface="Courier New" panose="02070309020205020404" pitchFamily="49" charset="0"/>
              <a:buChar char="o"/>
              <a:defRPr sz="1500"/>
            </a:lvl3pPr>
            <a:lvl4pPr marL="1080000" indent="-270000">
              <a:lnSpc>
                <a:spcPct val="110000"/>
              </a:lnSpc>
              <a:buFont typeface="Wingdings" panose="05000000000000000000" pitchFamily="2" charset="2"/>
              <a:buChar char="§"/>
              <a:defRPr sz="1200"/>
            </a:lvl4pPr>
            <a:lvl5pPr>
              <a:lnSpc>
                <a:spcPct val="110000"/>
              </a:lnSpc>
              <a:spcBef>
                <a:spcPts val="0"/>
              </a:spcBef>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959377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foto variant 1">
    <p:spTree>
      <p:nvGrpSpPr>
        <p:cNvPr id="1" name=""/>
        <p:cNvGrpSpPr/>
        <p:nvPr/>
      </p:nvGrpSpPr>
      <p:grpSpPr>
        <a:xfrm>
          <a:off x="0" y="0"/>
          <a:ext cx="0" cy="0"/>
          <a:chOff x="0" y="0"/>
          <a:chExt cx="0" cy="0"/>
        </a:xfrm>
      </p:grpSpPr>
      <p:sp>
        <p:nvSpPr>
          <p:cNvPr id="21" name="Rechthoek 20"/>
          <p:cNvSpPr/>
          <p:nvPr userDrawn="1"/>
        </p:nvSpPr>
        <p:spPr bwMode="white">
          <a:xfrm>
            <a:off x="0" y="1477963"/>
            <a:ext cx="9144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54758" y="1839610"/>
            <a:ext cx="6099737"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270000" y="538596"/>
            <a:ext cx="6980400" cy="558800"/>
          </a:xfrm>
        </p:spPr>
        <p:txBody>
          <a:bodyPr/>
          <a:lstStyle/>
          <a:p>
            <a:r>
              <a:rPr lang="nl-NL" noProof="0"/>
              <a:t>Klik om de stijl te bewerken</a:t>
            </a:r>
            <a:endParaRPr lang="nl-NL" noProof="0" dirty="0"/>
          </a:p>
        </p:txBody>
      </p:sp>
      <p:sp>
        <p:nvSpPr>
          <p:cNvPr id="22" name="Rechthoek 21"/>
          <p:cNvSpPr/>
          <p:nvPr userDrawn="1"/>
        </p:nvSpPr>
        <p:spPr bwMode="ltGray">
          <a:xfrm rot="300000">
            <a:off x="3095299" y="5303998"/>
            <a:ext cx="6101516"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1787" y="1443239"/>
            <a:ext cx="9144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spTree>
    <p:extLst>
      <p:ext uri="{BB962C8B-B14F-4D97-AF65-F5344CB8AC3E}">
        <p14:creationId xmlns:p14="http://schemas.microsoft.com/office/powerpoint/2010/main" val="2376035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foto variant 2">
    <p:spTree>
      <p:nvGrpSpPr>
        <p:cNvPr id="1" name=""/>
        <p:cNvGrpSpPr/>
        <p:nvPr/>
      </p:nvGrpSpPr>
      <p:grpSpPr>
        <a:xfrm>
          <a:off x="0" y="0"/>
          <a:ext cx="0" cy="0"/>
          <a:chOff x="0" y="0"/>
          <a:chExt cx="0" cy="0"/>
        </a:xfrm>
      </p:grpSpPr>
      <p:sp>
        <p:nvSpPr>
          <p:cNvPr id="21" name="Rechthoek 20"/>
          <p:cNvSpPr/>
          <p:nvPr userDrawn="1"/>
        </p:nvSpPr>
        <p:spPr bwMode="white">
          <a:xfrm>
            <a:off x="0" y="1477963"/>
            <a:ext cx="9144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54758" y="1839610"/>
            <a:ext cx="6099737"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270000" y="538596"/>
            <a:ext cx="69804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3095299" y="5303998"/>
            <a:ext cx="6101516"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1787" y="1443239"/>
            <a:ext cx="9144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Tree>
    <p:extLst>
      <p:ext uri="{BB962C8B-B14F-4D97-AF65-F5344CB8AC3E}">
        <p14:creationId xmlns:p14="http://schemas.microsoft.com/office/powerpoint/2010/main" val="2503607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foto variant 3">
    <p:spTree>
      <p:nvGrpSpPr>
        <p:cNvPr id="1" name=""/>
        <p:cNvGrpSpPr/>
        <p:nvPr/>
      </p:nvGrpSpPr>
      <p:grpSpPr>
        <a:xfrm>
          <a:off x="0" y="0"/>
          <a:ext cx="0" cy="0"/>
          <a:chOff x="0" y="0"/>
          <a:chExt cx="0" cy="0"/>
        </a:xfrm>
      </p:grpSpPr>
      <p:sp>
        <p:nvSpPr>
          <p:cNvPr id="21" name="Rechthoek 20"/>
          <p:cNvSpPr/>
          <p:nvPr userDrawn="1"/>
        </p:nvSpPr>
        <p:spPr bwMode="white">
          <a:xfrm>
            <a:off x="0" y="1477963"/>
            <a:ext cx="9144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54758" y="1839610"/>
            <a:ext cx="6099737"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270000" y="538596"/>
            <a:ext cx="69804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3095299" y="5303998"/>
            <a:ext cx="6101516"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1787" y="1443239"/>
            <a:ext cx="9144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Tree>
    <p:extLst>
      <p:ext uri="{BB962C8B-B14F-4D97-AF65-F5344CB8AC3E}">
        <p14:creationId xmlns:p14="http://schemas.microsoft.com/office/powerpoint/2010/main" val="3592597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foto variant 4">
    <p:spTree>
      <p:nvGrpSpPr>
        <p:cNvPr id="1" name=""/>
        <p:cNvGrpSpPr/>
        <p:nvPr/>
      </p:nvGrpSpPr>
      <p:grpSpPr>
        <a:xfrm>
          <a:off x="0" y="0"/>
          <a:ext cx="0" cy="0"/>
          <a:chOff x="0" y="0"/>
          <a:chExt cx="0" cy="0"/>
        </a:xfrm>
      </p:grpSpPr>
      <p:sp>
        <p:nvSpPr>
          <p:cNvPr id="21" name="Rechthoek 20"/>
          <p:cNvSpPr/>
          <p:nvPr userDrawn="1"/>
        </p:nvSpPr>
        <p:spPr bwMode="white">
          <a:xfrm>
            <a:off x="0" y="1477963"/>
            <a:ext cx="9144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54758" y="1839610"/>
            <a:ext cx="6099737"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270000" y="538596"/>
            <a:ext cx="69804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3095299" y="5303998"/>
            <a:ext cx="6101516"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1787" y="1443239"/>
            <a:ext cx="9144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Tree>
    <p:extLst>
      <p:ext uri="{BB962C8B-B14F-4D97-AF65-F5344CB8AC3E}">
        <p14:creationId xmlns:p14="http://schemas.microsoft.com/office/powerpoint/2010/main" val="51974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bject en foto, 2 koloms">
    <p:spTree>
      <p:nvGrpSpPr>
        <p:cNvPr id="1" name=""/>
        <p:cNvGrpSpPr/>
        <p:nvPr/>
      </p:nvGrpSpPr>
      <p:grpSpPr>
        <a:xfrm>
          <a:off x="0" y="0"/>
          <a:ext cx="0" cy="0"/>
          <a:chOff x="0" y="0"/>
          <a:chExt cx="0" cy="0"/>
        </a:xfrm>
      </p:grpSpPr>
      <p:sp>
        <p:nvSpPr>
          <p:cNvPr id="9" name="Rechthoek 8"/>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16" name="Rechthoek 15"/>
          <p:cNvSpPr/>
          <p:nvPr userDrawn="1"/>
        </p:nvSpPr>
        <p:spPr bwMode="ltGray">
          <a:xfrm>
            <a:off x="4571114" y="1890000"/>
            <a:ext cx="4573800" cy="49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7" name="Tijdelijke aanduiding voor inhoud 2"/>
          <p:cNvSpPr>
            <a:spLocks noGrp="1"/>
          </p:cNvSpPr>
          <p:nvPr>
            <p:ph idx="13"/>
          </p:nvPr>
        </p:nvSpPr>
        <p:spPr>
          <a:xfrm>
            <a:off x="4841099" y="4184542"/>
            <a:ext cx="4050000" cy="1666991"/>
          </a:xfrm>
        </p:spPr>
        <p:txBody>
          <a:bodyPr/>
          <a:lstStyle>
            <a:lvl2pPr marL="540000" indent="-270000">
              <a:buFont typeface="Courier New" panose="02070309020205020404" pitchFamily="49" charset="0"/>
              <a:buChar char="o"/>
              <a:defRPr/>
            </a:lvl2pPr>
            <a:lvl3pPr marL="810000" indent="-270000">
              <a:buFont typeface="Wingdings" panose="05000000000000000000" pitchFamily="2" charset="2"/>
              <a:buChar char="§"/>
              <a:defRPr/>
            </a:lvl3pPr>
            <a:lvl4pPr marL="1080000" indent="-270000">
              <a:buFont typeface="Wingdings" panose="05000000000000000000" pitchFamily="2" charset="2"/>
              <a:buChar char="q"/>
              <a:defRPr/>
            </a:lvl4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
        <p:nvSpPr>
          <p:cNvPr id="2" name="Titel 1"/>
          <p:cNvSpPr>
            <a:spLocks noGrp="1"/>
          </p:cNvSpPr>
          <p:nvPr>
            <p:ph type="title"/>
          </p:nvPr>
        </p:nvSpPr>
        <p:spPr bwMode="gray">
          <a:xfrm>
            <a:off x="270001" y="255224"/>
            <a:ext cx="4049999" cy="1295400"/>
          </a:xfrm>
        </p:spPr>
        <p:txBody>
          <a:bodyPr>
            <a:normAutofit/>
          </a:bodyPr>
          <a:lstStyle>
            <a:lvl1pPr>
              <a:lnSpc>
                <a:spcPts val="2550"/>
              </a:lnSpc>
              <a:defRPr sz="2250"/>
            </a:lvl1pPr>
          </a:lstStyle>
          <a:p>
            <a:r>
              <a:rPr lang="nl-NL" noProof="0"/>
              <a:t>Klik om de stijl te bewerken</a:t>
            </a:r>
            <a:endParaRPr lang="nl-NL" noProof="0" dirty="0"/>
          </a:p>
        </p:txBody>
      </p:sp>
      <p:sp>
        <p:nvSpPr>
          <p:cNvPr id="17" name="Tijdelijke aanduiding voor afbeelding 16"/>
          <p:cNvSpPr>
            <a:spLocks noGrp="1"/>
          </p:cNvSpPr>
          <p:nvPr>
            <p:ph type="pic" sz="quarter" idx="15" hasCustomPrompt="1"/>
          </p:nvPr>
        </p:nvSpPr>
        <p:spPr bwMode="gray">
          <a:xfrm>
            <a:off x="4570200" y="1262613"/>
            <a:ext cx="4573800" cy="2566882"/>
          </a:xfrm>
          <a:custGeom>
            <a:avLst/>
            <a:gdLst>
              <a:gd name="connsiteX0" fmla="*/ 0 w 6098400"/>
              <a:gd name="connsiteY0" fmla="*/ 0 h 2566882"/>
              <a:gd name="connsiteX1" fmla="*/ 6098400 w 6098400"/>
              <a:gd name="connsiteY1" fmla="*/ 531586 h 2566882"/>
              <a:gd name="connsiteX2" fmla="*/ 6098400 w 6098400"/>
              <a:gd name="connsiteY2" fmla="*/ 2566882 h 2566882"/>
              <a:gd name="connsiteX3" fmla="*/ 0 w 6098400"/>
              <a:gd name="connsiteY3" fmla="*/ 2566882 h 2566882"/>
            </a:gdLst>
            <a:ahLst/>
            <a:cxnLst>
              <a:cxn ang="0">
                <a:pos x="connsiteX0" y="connsiteY0"/>
              </a:cxn>
              <a:cxn ang="0">
                <a:pos x="connsiteX1" y="connsiteY1"/>
              </a:cxn>
              <a:cxn ang="0">
                <a:pos x="connsiteX2" y="connsiteY2"/>
              </a:cxn>
              <a:cxn ang="0">
                <a:pos x="connsiteX3" y="connsiteY3"/>
              </a:cxn>
            </a:cxnLst>
            <a:rect l="l" t="t" r="r" b="b"/>
            <a:pathLst>
              <a:path w="6098400" h="2566882">
                <a:moveTo>
                  <a:pt x="0" y="0"/>
                </a:moveTo>
                <a:lnTo>
                  <a:pt x="6098400" y="531586"/>
                </a:lnTo>
                <a:lnTo>
                  <a:pt x="6098400" y="2566882"/>
                </a:lnTo>
                <a:lnTo>
                  <a:pt x="0" y="2566882"/>
                </a:lnTo>
                <a:close/>
              </a:path>
            </a:pathLst>
          </a:custGeom>
          <a:solidFill>
            <a:schemeClr val="accent6"/>
          </a:solidFill>
        </p:spPr>
        <p:txBody>
          <a:bodyPr wrap="square">
            <a:noAutofit/>
          </a:bodyPr>
          <a:lstStyle>
            <a:lvl1pPr marL="0" indent="0">
              <a:buNone/>
              <a:defRPr/>
            </a:lvl1pPr>
          </a:lstStyle>
          <a:p>
            <a:r>
              <a:rPr lang="en-GB" dirty="0"/>
              <a:t> </a:t>
            </a:r>
          </a:p>
        </p:txBody>
      </p:sp>
      <p:sp>
        <p:nvSpPr>
          <p:cNvPr id="5" name="Tijdelijke aanduiding voor voettekst 4"/>
          <p:cNvSpPr>
            <a:spLocks noGrp="1"/>
          </p:cNvSpPr>
          <p:nvPr>
            <p:ph type="ftr" sz="quarter" idx="16"/>
          </p:nvPr>
        </p:nvSpPr>
        <p:spPr/>
        <p:txBody>
          <a:bodyPr/>
          <a:lstStyle/>
          <a:p>
            <a:endParaRPr lang="en-GB" dirty="0"/>
          </a:p>
        </p:txBody>
      </p:sp>
      <p:sp>
        <p:nvSpPr>
          <p:cNvPr id="12" name="Tijdelijke aanduiding voor inhoud 2"/>
          <p:cNvSpPr>
            <a:spLocks noGrp="1"/>
          </p:cNvSpPr>
          <p:nvPr>
            <p:ph idx="1"/>
          </p:nvPr>
        </p:nvSpPr>
        <p:spPr>
          <a:xfrm>
            <a:off x="269999" y="1890000"/>
            <a:ext cx="4050000" cy="3960000"/>
          </a:xfrm>
        </p:spPr>
        <p:txBody>
          <a:bodyPr>
            <a:normAutofit/>
          </a:bodyPr>
          <a:lstStyle>
            <a:lvl1pPr>
              <a:lnSpc>
                <a:spcPct val="110000"/>
              </a:lnSpc>
              <a:defRPr sz="1800"/>
            </a:lvl1pPr>
            <a:lvl2pPr marL="540000" indent="-270000">
              <a:lnSpc>
                <a:spcPct val="110000"/>
              </a:lnSpc>
              <a:buFont typeface="Courier New" panose="02070309020205020404" pitchFamily="49" charset="0"/>
              <a:buChar char="o"/>
              <a:defRPr sz="1500"/>
            </a:lvl2pPr>
            <a:lvl3pPr marL="810000" indent="-270000">
              <a:lnSpc>
                <a:spcPct val="110000"/>
              </a:lnSpc>
              <a:buFont typeface="Wingdings" panose="05000000000000000000" pitchFamily="2" charset="2"/>
              <a:buChar char="§"/>
              <a:defRPr sz="1200"/>
            </a:lvl3pPr>
            <a:lvl4pPr marL="1080000" indent="-270000">
              <a:lnSpc>
                <a:spcPct val="110000"/>
              </a:lnSpc>
              <a:buFont typeface="Wingdings" panose="05000000000000000000" pitchFamily="2" charset="2"/>
              <a:buChar char="q"/>
              <a:defRPr sz="1050"/>
            </a:lvl4pPr>
            <a:lvl5pPr>
              <a:lnSpc>
                <a:spcPct val="110000"/>
              </a:lnSpc>
              <a:defRPr sz="9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830962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409"/>
            <a:ext cx="2133600" cy="365125"/>
          </a:xfrm>
          <a:prstGeom prst="rect">
            <a:avLst/>
          </a:prstGeom>
        </p:spPr>
        <p:txBody>
          <a:bodyPr lIns="45720" tIns="22860" rIns="45720" bIns="22860"/>
          <a:lstStyle/>
          <a:p>
            <a:fld id="{E5707D20-24F7-0A48-9062-B093FB2EA9E2}" type="datetimeFigureOut">
              <a:rPr lang="nl-NL" smtClean="0">
                <a:solidFill>
                  <a:prstClr val="black">
                    <a:tint val="75000"/>
                  </a:prstClr>
                </a:solidFill>
              </a:rPr>
              <a:pPr/>
              <a:t>3-10-2019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1EDD7DB4-030D-6540-A8C4-D5367D511FF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7983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1278467" y="2146737"/>
            <a:ext cx="7408332" cy="3979426"/>
          </a:xfrm>
          <a:prstGeom prst="rect">
            <a:avLst/>
          </a:prstGeom>
        </p:spPr>
        <p:txBody>
          <a:bodyPr vert="horz"/>
          <a:lstStyle>
            <a:lvl1pPr>
              <a:defRPr sz="2800">
                <a:latin typeface="Arial"/>
                <a:cs typeface="Arial"/>
              </a:defRPr>
            </a:lvl1pPr>
            <a:lvl2pPr>
              <a:defRPr sz="2400">
                <a:latin typeface="Arial"/>
                <a:cs typeface="Arial"/>
              </a:defRPr>
            </a:lvl2pPr>
            <a:lvl3pPr>
              <a:defRPr sz="2000">
                <a:latin typeface="Arial"/>
                <a:cs typeface="Arial"/>
              </a:defRPr>
            </a:lvl3pPr>
            <a:lvl4pPr>
              <a:defRPr sz="1600">
                <a:latin typeface="Arial"/>
                <a:cs typeface="Arial"/>
              </a:defRPr>
            </a:lvl4pPr>
            <a:lvl5pPr>
              <a:defRPr sz="1600">
                <a:latin typeface="Arial"/>
                <a:cs typeface="Aria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itel 1"/>
          <p:cNvSpPr>
            <a:spLocks noGrp="1"/>
          </p:cNvSpPr>
          <p:nvPr>
            <p:ph type="title"/>
          </p:nvPr>
        </p:nvSpPr>
        <p:spPr>
          <a:xfrm>
            <a:off x="1278467" y="1210737"/>
            <a:ext cx="7408333" cy="936000"/>
          </a:xfrm>
          <a:prstGeom prst="rect">
            <a:avLst/>
          </a:prstGeom>
        </p:spPr>
        <p:txBody>
          <a:bodyPr rtlCol="0">
            <a:normAutofit/>
          </a:bodyPr>
          <a:lstStyle>
            <a:lvl1pPr>
              <a:defRPr sz="3600"/>
            </a:lvl1pPr>
          </a:lstStyle>
          <a:p>
            <a:r>
              <a:rPr lang="nl-NL"/>
              <a:t>Klik om de stijl te bewerken</a:t>
            </a:r>
            <a:endParaRPr lang="nl-NL" dirty="0"/>
          </a:p>
        </p:txBody>
      </p:sp>
      <p:sp>
        <p:nvSpPr>
          <p:cNvPr id="4" name="Tijdelijke aanduiding voor datum 3"/>
          <p:cNvSpPr>
            <a:spLocks noGrp="1"/>
          </p:cNvSpPr>
          <p:nvPr>
            <p:ph type="dt" sz="half" idx="10"/>
          </p:nvPr>
        </p:nvSpPr>
        <p:spPr/>
        <p:txBody>
          <a:bodyPr/>
          <a:lstStyle>
            <a:lvl1pPr>
              <a:defRPr/>
            </a:lvl1pPr>
          </a:lstStyle>
          <a:p>
            <a:fld id="{50C5D5D0-E565-4472-AD9B-599BCEF9322F}" type="datetime1">
              <a:rPr lang="nl-NL"/>
              <a:pPr/>
              <a:t>3-10-2019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fld id="{05C840BF-5682-43B3-81D0-5B2DFF632AC5}" type="slidenum">
              <a:rPr lang="nl-NL"/>
              <a:pPr/>
              <a:t>‹nr.›</a:t>
            </a:fld>
            <a:endParaRPr lang="nl-NL"/>
          </a:p>
        </p:txBody>
      </p:sp>
    </p:spTree>
    <p:extLst>
      <p:ext uri="{BB962C8B-B14F-4D97-AF65-F5344CB8AC3E}">
        <p14:creationId xmlns:p14="http://schemas.microsoft.com/office/powerpoint/2010/main" val="260127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pagina">
    <p:bg>
      <p:bgPr>
        <a:solidFill>
          <a:schemeClr val="bg1"/>
        </a:solidFill>
        <a:effectLst/>
      </p:bgPr>
    </p:bg>
    <p:spTree>
      <p:nvGrpSpPr>
        <p:cNvPr id="1" name=""/>
        <p:cNvGrpSpPr/>
        <p:nvPr/>
      </p:nvGrpSpPr>
      <p:grpSpPr>
        <a:xfrm>
          <a:off x="0" y="0"/>
          <a:ext cx="0" cy="0"/>
          <a:chOff x="0" y="0"/>
          <a:chExt cx="0" cy="0"/>
        </a:xfrm>
      </p:grpSpPr>
      <p:sp>
        <p:nvSpPr>
          <p:cNvPr id="8" name="Rechthoek 7"/>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2"/>
          <p:cNvSpPr>
            <a:spLocks noGrp="1" noChangeArrowheads="1"/>
          </p:cNvSpPr>
          <p:nvPr>
            <p:ph type="ctrTitle"/>
          </p:nvPr>
        </p:nvSpPr>
        <p:spPr>
          <a:xfrm>
            <a:off x="0" y="1988840"/>
            <a:ext cx="5724128" cy="2160885"/>
          </a:xfrm>
          <a:solidFill>
            <a:schemeClr val="bg1"/>
          </a:solidFill>
          <a:ln>
            <a:noFill/>
            <a:miter lim="800000"/>
            <a:headEnd/>
            <a:tailEnd/>
          </a:ln>
          <a:effectLst/>
        </p:spPr>
        <p:txBody>
          <a:bodyPr lIns="540000" tIns="90000" bIns="90000"/>
          <a:lstStyle>
            <a:lvl1pPr algn="l">
              <a:defRPr/>
            </a:lvl1pPr>
          </a:lstStyle>
          <a:p>
            <a:pPr lvl="0"/>
            <a:r>
              <a:rPr lang="nl-NL" altLang="nl-NL" noProof="0"/>
              <a:t>Klik om de stijl te bewerken</a:t>
            </a:r>
            <a:endParaRPr lang="nl-NL" altLang="nl-NL" noProof="0" dirty="0"/>
          </a:p>
        </p:txBody>
      </p:sp>
      <p:sp>
        <p:nvSpPr>
          <p:cNvPr id="12" name="Rectangle 3"/>
          <p:cNvSpPr>
            <a:spLocks noGrp="1" noChangeArrowheads="1"/>
          </p:cNvSpPr>
          <p:nvPr>
            <p:ph type="subTitle" idx="1"/>
          </p:nvPr>
        </p:nvSpPr>
        <p:spPr>
          <a:xfrm>
            <a:off x="5724129" y="4149726"/>
            <a:ext cx="3419872" cy="1679541"/>
          </a:xfrm>
          <a:solidFill>
            <a:srgbClr val="004682"/>
          </a:solidFill>
        </p:spPr>
        <p:txBody>
          <a:bodyPr lIns="180000" tIns="90000" bIns="90000"/>
          <a:lstStyle>
            <a:lvl1pPr marL="0" indent="0">
              <a:buFont typeface="Wingdings" pitchFamily="2" charset="2"/>
              <a:buNone/>
              <a:defRPr sz="2400">
                <a:solidFill>
                  <a:schemeClr val="bg1"/>
                </a:solidFill>
              </a:defRPr>
            </a:lvl1pPr>
          </a:lstStyle>
          <a:p>
            <a:pPr lvl="0"/>
            <a:r>
              <a:rPr lang="nl-NL" altLang="nl-NL" noProof="0"/>
              <a:t>Klik om de ondertitelstijl van het model te bewerken</a:t>
            </a:r>
            <a:endParaRPr lang="nl-NL" altLang="nl-NL" noProof="0" dirty="0"/>
          </a:p>
        </p:txBody>
      </p:sp>
      <p:pic>
        <p:nvPicPr>
          <p:cNvPr id="9" name="Picture 1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148014" y="1194"/>
            <a:ext cx="2860672" cy="190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148013" y="5842398"/>
            <a:ext cx="2860674" cy="112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290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74637"/>
            <a:ext cx="8229600" cy="922115"/>
          </a:xfrm>
        </p:spPr>
        <p:txBody>
          <a:bodyPr/>
          <a:lstStyle>
            <a:lvl1pPr algn="l">
              <a:defRPr/>
            </a:lvl1pPr>
          </a:lstStyle>
          <a:p>
            <a:r>
              <a:rPr lang="nl-NL" dirty="0"/>
              <a:t>Inhoud</a:t>
            </a:r>
          </a:p>
        </p:txBody>
      </p:sp>
      <p:sp>
        <p:nvSpPr>
          <p:cNvPr id="3" name="Tijdelijke aanduiding voor datum 2"/>
          <p:cNvSpPr>
            <a:spLocks noGrp="1"/>
          </p:cNvSpPr>
          <p:nvPr>
            <p:ph type="dt" sz="half" idx="10"/>
          </p:nvPr>
        </p:nvSpPr>
        <p:spPr/>
        <p:txBody>
          <a:bodyPr/>
          <a:lstStyle/>
          <a:p>
            <a:r>
              <a:rPr lang="nl-NL" dirty="0"/>
              <a:t>8 december 2015</a:t>
            </a:r>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77059A-DBE1-4C1F-BE69-A07B1852ADD5}" type="slidenum">
              <a:rPr lang="nl-NL" smtClean="0"/>
              <a:pPr/>
              <a:t>‹nr.›</a:t>
            </a:fld>
            <a:endParaRPr lang="nl-NL"/>
          </a:p>
        </p:txBody>
      </p:sp>
      <p:sp>
        <p:nvSpPr>
          <p:cNvPr id="6" name="Rectangle 3"/>
          <p:cNvSpPr>
            <a:spLocks noGrp="1" noChangeArrowheads="1"/>
          </p:cNvSpPr>
          <p:nvPr>
            <p:ph type="subTitle" idx="1" hasCustomPrompt="1"/>
          </p:nvPr>
        </p:nvSpPr>
        <p:spPr>
          <a:xfrm>
            <a:off x="467544" y="1196752"/>
            <a:ext cx="8280920" cy="4680520"/>
          </a:xfrm>
          <a:noFill/>
        </p:spPr>
        <p:txBody>
          <a:bodyPr lIns="180000" tIns="90000" bIns="90000"/>
          <a:lstStyle>
            <a:lvl1pPr marL="457200" indent="-457200">
              <a:buFont typeface="+mj-lt"/>
              <a:buAutoNum type="arabicPeriod"/>
              <a:defRPr sz="3200">
                <a:solidFill>
                  <a:srgbClr val="004682"/>
                </a:solidFill>
              </a:defRPr>
            </a:lvl1pPr>
          </a:lstStyle>
          <a:p>
            <a:pPr lvl="0"/>
            <a:r>
              <a:rPr lang="nl-NL" altLang="nl-NL" noProof="0" dirty="0"/>
              <a:t>Vervang voor eigen hoofdstukken</a:t>
            </a:r>
          </a:p>
        </p:txBody>
      </p:sp>
    </p:spTree>
    <p:extLst>
      <p:ext uri="{BB962C8B-B14F-4D97-AF65-F5344CB8AC3E}">
        <p14:creationId xmlns:p14="http://schemas.microsoft.com/office/powerpoint/2010/main" val="48044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NL" dirty="0"/>
              <a:t>8 December 2015</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77059A-DBE1-4C1F-BE69-A07B1852ADD5}" type="slidenum">
              <a:rPr lang="nl-NL" smtClean="0"/>
              <a:t>‹nr.›</a:t>
            </a:fld>
            <a:endParaRPr lang="nl-NL"/>
          </a:p>
        </p:txBody>
      </p:sp>
      <p:sp>
        <p:nvSpPr>
          <p:cNvPr id="9" name="Rectangle 2"/>
          <p:cNvSpPr>
            <a:spLocks noGrp="1" noChangeArrowheads="1"/>
          </p:cNvSpPr>
          <p:nvPr>
            <p:ph type="ctrTitle" hasCustomPrompt="1"/>
          </p:nvPr>
        </p:nvSpPr>
        <p:spPr>
          <a:xfrm>
            <a:off x="0" y="474665"/>
            <a:ext cx="3045600" cy="1673225"/>
          </a:xfrm>
          <a:solidFill>
            <a:schemeClr val="bg1"/>
          </a:solidFill>
          <a:ln>
            <a:noFill/>
            <a:miter lim="800000"/>
            <a:headEnd/>
            <a:tailEnd/>
          </a:ln>
          <a:effectLst>
            <a:outerShdw blurRad="635000" dist="254000" dir="2700000" algn="ctr" rotWithShape="0">
              <a:srgbClr val="D9E3ED"/>
            </a:outerShdw>
          </a:effectLst>
        </p:spPr>
        <p:txBody>
          <a:bodyPr lIns="540000" tIns="90000" bIns="90000"/>
          <a:lstStyle>
            <a:lvl1pPr algn="l">
              <a:defRPr sz="9600"/>
            </a:lvl1pPr>
          </a:lstStyle>
          <a:p>
            <a:pPr lvl="0"/>
            <a:r>
              <a:rPr lang="nl-NL" altLang="nl-NL" noProof="0" dirty="0" err="1"/>
              <a:t>Nr</a:t>
            </a:r>
            <a:endParaRPr lang="nl-NL" altLang="nl-NL" noProof="0" dirty="0"/>
          </a:p>
        </p:txBody>
      </p:sp>
      <p:sp>
        <p:nvSpPr>
          <p:cNvPr id="10" name="Rectangle 3"/>
          <p:cNvSpPr>
            <a:spLocks noGrp="1" noChangeArrowheads="1"/>
          </p:cNvSpPr>
          <p:nvPr>
            <p:ph type="subTitle" idx="1" hasCustomPrompt="1"/>
          </p:nvPr>
        </p:nvSpPr>
        <p:spPr>
          <a:xfrm>
            <a:off x="3059832" y="2132856"/>
            <a:ext cx="6084168" cy="2447083"/>
          </a:xfrm>
          <a:solidFill>
            <a:srgbClr val="004682"/>
          </a:solidFill>
        </p:spPr>
        <p:txBody>
          <a:bodyPr lIns="360000" tIns="90000" bIns="90000" anchor="ctr" anchorCtr="0"/>
          <a:lstStyle>
            <a:lvl1pPr marL="0" indent="0">
              <a:buFont typeface="Wingdings" pitchFamily="2" charset="2"/>
              <a:buNone/>
              <a:defRPr sz="4800" b="1">
                <a:solidFill>
                  <a:schemeClr val="bg1"/>
                </a:solidFill>
              </a:defRPr>
            </a:lvl1pPr>
          </a:lstStyle>
          <a:p>
            <a:pPr lvl="0"/>
            <a:r>
              <a:rPr lang="nl-NL" altLang="nl-NL" noProof="0" dirty="0"/>
              <a:t>Hoofdstuk</a:t>
            </a:r>
          </a:p>
        </p:txBody>
      </p:sp>
    </p:spTree>
    <p:extLst>
      <p:ext uri="{BB962C8B-B14F-4D97-AF65-F5344CB8AC3E}">
        <p14:creationId xmlns:p14="http://schemas.microsoft.com/office/powerpoint/2010/main" val="412249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Vervang voor titel</a:t>
            </a:r>
          </a:p>
        </p:txBody>
      </p:sp>
      <p:sp>
        <p:nvSpPr>
          <p:cNvPr id="3" name="Tijdelijke aanduiding voor datum 2"/>
          <p:cNvSpPr>
            <a:spLocks noGrp="1"/>
          </p:cNvSpPr>
          <p:nvPr>
            <p:ph type="dt" sz="half" idx="10"/>
          </p:nvPr>
        </p:nvSpPr>
        <p:spPr/>
        <p:txBody>
          <a:bodyPr/>
          <a:lstStyle/>
          <a:p>
            <a:r>
              <a:rPr lang="nl-NL" dirty="0"/>
              <a:t>8 December 2015</a:t>
            </a:r>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77059A-DBE1-4C1F-BE69-A07B1852ADD5}" type="slidenum">
              <a:rPr lang="nl-NL" smtClean="0"/>
              <a:pPr/>
              <a:t>‹nr.›</a:t>
            </a:fld>
            <a:endParaRPr lang="nl-NL"/>
          </a:p>
        </p:txBody>
      </p:sp>
      <p:sp>
        <p:nvSpPr>
          <p:cNvPr id="6" name="Tijdelijke aanduiding voor tekst 2"/>
          <p:cNvSpPr>
            <a:spLocks noGrp="1"/>
          </p:cNvSpPr>
          <p:nvPr>
            <p:ph idx="1" hasCustomPrompt="1"/>
          </p:nvPr>
        </p:nvSpPr>
        <p:spPr>
          <a:xfrm>
            <a:off x="457200" y="1600201"/>
            <a:ext cx="8229600" cy="4349080"/>
          </a:xfrm>
          <a:prstGeom prst="rect">
            <a:avLst/>
          </a:prstGeom>
        </p:spPr>
        <p:txBody>
          <a:bodyPr vert="horz" lIns="91440" tIns="45720" rIns="91440" bIns="45720" rtlCol="0">
            <a:normAutofit/>
          </a:bodyPr>
          <a:lstStyle>
            <a:lvl1pPr>
              <a:defRPr baseline="0"/>
            </a:lvl1pPr>
          </a:lstStyle>
          <a:p>
            <a:pPr lvl="0"/>
            <a:r>
              <a:rPr lang="nl-NL" dirty="0"/>
              <a:t>Vervang opsomming items</a:t>
            </a:r>
          </a:p>
          <a:p>
            <a:pPr lvl="0"/>
            <a:r>
              <a:rPr lang="nl-NL" dirty="0"/>
              <a:t>Of klik op één van de object items</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6988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Rechthoek 1"/>
          <p:cNvSpPr/>
          <p:nvPr userDrawn="1"/>
        </p:nvSpPr>
        <p:spPr>
          <a:xfrm>
            <a:off x="0" y="476672"/>
            <a:ext cx="3045600" cy="2160000"/>
          </a:xfrm>
          <a:prstGeom prst="rect">
            <a:avLst/>
          </a:prstGeom>
          <a:solidFill>
            <a:schemeClr val="bg1"/>
          </a:solidFill>
          <a:ln>
            <a:noFill/>
          </a:ln>
          <a:effectLst>
            <a:outerShdw blurRad="635000" dist="254000" dir="5400000" algn="ctr" rotWithShape="0">
              <a:srgbClr val="D9E3E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p:txBody>
          <a:bodyPr/>
          <a:lstStyle/>
          <a:p>
            <a:r>
              <a:rPr lang="nl-NL"/>
              <a:t>1 Juli 2015</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77059A-DBE1-4C1F-BE69-A07B1852ADD5}" type="slidenum">
              <a:rPr lang="nl-NL" smtClean="0"/>
              <a:t>‹nr.›</a:t>
            </a:fld>
            <a:endParaRPr lang="nl-NL"/>
          </a:p>
        </p:txBody>
      </p:sp>
      <p:sp>
        <p:nvSpPr>
          <p:cNvPr id="10" name="Rectangle 3"/>
          <p:cNvSpPr>
            <a:spLocks noGrp="1" noChangeArrowheads="1"/>
          </p:cNvSpPr>
          <p:nvPr>
            <p:ph type="subTitle" idx="1" hasCustomPrompt="1"/>
          </p:nvPr>
        </p:nvSpPr>
        <p:spPr>
          <a:xfrm>
            <a:off x="3045600" y="2636672"/>
            <a:ext cx="6098400" cy="3384616"/>
          </a:xfrm>
          <a:solidFill>
            <a:srgbClr val="004682"/>
          </a:solidFill>
        </p:spPr>
        <p:txBody>
          <a:bodyPr lIns="360000" tIns="180000" bIns="90000" anchor="t" anchorCtr="0">
            <a:normAutofit/>
          </a:bodyPr>
          <a:lstStyle>
            <a:lvl1pPr marL="0" indent="0">
              <a:buFont typeface="Wingdings" pitchFamily="2" charset="2"/>
              <a:buNone/>
              <a:defRPr sz="3200" b="1" baseline="0">
                <a:solidFill>
                  <a:schemeClr val="bg1"/>
                </a:solidFill>
              </a:defRPr>
            </a:lvl1pPr>
          </a:lstStyle>
          <a:p>
            <a:pPr lvl="0"/>
            <a:r>
              <a:rPr lang="nl-NL" altLang="nl-NL" noProof="0" dirty="0"/>
              <a:t>Vervang titel</a:t>
            </a:r>
          </a:p>
        </p:txBody>
      </p:sp>
      <p:sp>
        <p:nvSpPr>
          <p:cNvPr id="11" name="Tijdelijke aanduiding voor tekst 2"/>
          <p:cNvSpPr>
            <a:spLocks noGrp="1"/>
          </p:cNvSpPr>
          <p:nvPr>
            <p:ph idx="13" hasCustomPrompt="1"/>
          </p:nvPr>
        </p:nvSpPr>
        <p:spPr>
          <a:xfrm>
            <a:off x="0" y="404664"/>
            <a:ext cx="3045600" cy="2232008"/>
          </a:xfrm>
          <a:prstGeom prst="rect">
            <a:avLst/>
          </a:prstGeom>
        </p:spPr>
        <p:txBody>
          <a:bodyPr vert="horz" lIns="91440" tIns="45720" rIns="91440" bIns="45720" rtlCol="0">
            <a:normAutofit/>
          </a:bodyPr>
          <a:lstStyle>
            <a:lvl1pPr>
              <a:defRPr/>
            </a:lvl1pPr>
          </a:lstStyle>
          <a:p>
            <a:pPr lvl="0"/>
            <a:r>
              <a:rPr lang="nl-NL" dirty="0"/>
              <a:t>Kies object</a:t>
            </a:r>
          </a:p>
        </p:txBody>
      </p:sp>
    </p:spTree>
    <p:extLst>
      <p:ext uri="{BB962C8B-B14F-4D97-AF65-F5344CB8AC3E}">
        <p14:creationId xmlns:p14="http://schemas.microsoft.com/office/powerpoint/2010/main" val="2004042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75856" y="274639"/>
            <a:ext cx="5410944" cy="1143000"/>
          </a:xfrm>
        </p:spPr>
        <p:txBody>
          <a:bodyPr/>
          <a:lstStyle>
            <a:lvl1pPr>
              <a:defRPr/>
            </a:lvl1pPr>
          </a:lstStyle>
          <a:p>
            <a:r>
              <a:rPr lang="nl-NL" dirty="0"/>
              <a:t>Klik voor titel</a:t>
            </a:r>
          </a:p>
        </p:txBody>
      </p:sp>
      <p:sp>
        <p:nvSpPr>
          <p:cNvPr id="3" name="Tijdelijke aanduiding voor datum 2"/>
          <p:cNvSpPr>
            <a:spLocks noGrp="1"/>
          </p:cNvSpPr>
          <p:nvPr>
            <p:ph type="dt" sz="half" idx="10"/>
          </p:nvPr>
        </p:nvSpPr>
        <p:spPr/>
        <p:txBody>
          <a:bodyPr/>
          <a:lstStyle/>
          <a:p>
            <a:r>
              <a:rPr lang="nl-NL" dirty="0"/>
              <a:t>8 December 2015</a:t>
            </a:r>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77059A-DBE1-4C1F-BE69-A07B1852ADD5}" type="slidenum">
              <a:rPr lang="nl-NL" smtClean="0"/>
              <a:pPr/>
              <a:t>‹nr.›</a:t>
            </a:fld>
            <a:endParaRPr lang="nl-NL"/>
          </a:p>
        </p:txBody>
      </p:sp>
      <p:sp>
        <p:nvSpPr>
          <p:cNvPr id="7" name="Tijdelijke aanduiding voor tekst 2"/>
          <p:cNvSpPr>
            <a:spLocks noGrp="1"/>
          </p:cNvSpPr>
          <p:nvPr>
            <p:ph idx="1" hasCustomPrompt="1"/>
          </p:nvPr>
        </p:nvSpPr>
        <p:spPr>
          <a:xfrm>
            <a:off x="3275856" y="1600201"/>
            <a:ext cx="5410944" cy="4349080"/>
          </a:xfrm>
          <a:prstGeom prst="rect">
            <a:avLst/>
          </a:prstGeom>
        </p:spPr>
        <p:txBody>
          <a:bodyPr vert="horz" lIns="91440" tIns="45720" rIns="91440" bIns="45720" rtlCol="0">
            <a:normAutofit/>
          </a:bodyPr>
          <a:lstStyle>
            <a:lvl1pPr>
              <a:defRPr/>
            </a:lvl1pPr>
          </a:lstStyle>
          <a:p>
            <a:pPr lvl="0"/>
            <a:r>
              <a:rPr lang="nl-NL" dirty="0"/>
              <a:t>Klik om tekst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tekst 2"/>
          <p:cNvSpPr>
            <a:spLocks noGrp="1"/>
          </p:cNvSpPr>
          <p:nvPr>
            <p:ph idx="13" hasCustomPrompt="1"/>
          </p:nvPr>
        </p:nvSpPr>
        <p:spPr>
          <a:xfrm>
            <a:off x="0" y="260648"/>
            <a:ext cx="3045600" cy="5688632"/>
          </a:xfrm>
          <a:prstGeom prst="rect">
            <a:avLst/>
          </a:prstGeom>
        </p:spPr>
        <p:txBody>
          <a:bodyPr vert="horz" lIns="91440" tIns="45720" rIns="91440" bIns="45720" rtlCol="0">
            <a:normAutofit/>
          </a:bodyPr>
          <a:lstStyle>
            <a:lvl1pPr>
              <a:defRPr/>
            </a:lvl1pPr>
          </a:lstStyle>
          <a:p>
            <a:pPr lvl="0"/>
            <a:r>
              <a:rPr lang="nl-NL" dirty="0"/>
              <a:t>Kies object</a:t>
            </a:r>
          </a:p>
        </p:txBody>
      </p:sp>
    </p:spTree>
    <p:extLst>
      <p:ext uri="{BB962C8B-B14F-4D97-AF65-F5344CB8AC3E}">
        <p14:creationId xmlns:p14="http://schemas.microsoft.com/office/powerpoint/2010/main" val="3877333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NL" dirty="0"/>
              <a:t>8 December 2015</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77059A-DBE1-4C1F-BE69-A07B1852ADD5}" type="slidenum">
              <a:rPr lang="nl-NL" smtClean="0"/>
              <a:t>‹nr.›</a:t>
            </a:fld>
            <a:endParaRPr lang="nl-NL"/>
          </a:p>
        </p:txBody>
      </p:sp>
      <p:sp>
        <p:nvSpPr>
          <p:cNvPr id="9" name="Rectangle 2"/>
          <p:cNvSpPr>
            <a:spLocks noGrp="1" noChangeArrowheads="1"/>
          </p:cNvSpPr>
          <p:nvPr>
            <p:ph type="ctrTitle" hasCustomPrompt="1"/>
          </p:nvPr>
        </p:nvSpPr>
        <p:spPr>
          <a:xfrm>
            <a:off x="0" y="474665"/>
            <a:ext cx="3045600" cy="1673225"/>
          </a:xfrm>
          <a:solidFill>
            <a:schemeClr val="bg1"/>
          </a:solidFill>
          <a:ln>
            <a:noFill/>
            <a:miter lim="800000"/>
            <a:headEnd/>
            <a:tailEnd/>
          </a:ln>
          <a:effectLst>
            <a:outerShdw blurRad="635000" dist="254000" dir="2700000" algn="ctr" rotWithShape="0">
              <a:srgbClr val="D9E3ED"/>
            </a:outerShdw>
          </a:effectLst>
        </p:spPr>
        <p:txBody>
          <a:bodyPr lIns="540000" tIns="90000" bIns="90000">
            <a:normAutofit/>
          </a:bodyPr>
          <a:lstStyle>
            <a:lvl1pPr algn="l">
              <a:defRPr sz="4000"/>
            </a:lvl1pPr>
          </a:lstStyle>
          <a:p>
            <a:pPr lvl="0"/>
            <a:r>
              <a:rPr lang="nl-NL" altLang="nl-NL" noProof="0" dirty="0"/>
              <a:t>Bedankt</a:t>
            </a:r>
          </a:p>
        </p:txBody>
      </p:sp>
      <p:sp>
        <p:nvSpPr>
          <p:cNvPr id="8" name="Tijdelijke aanduiding voor tekst 2"/>
          <p:cNvSpPr>
            <a:spLocks noGrp="1"/>
          </p:cNvSpPr>
          <p:nvPr>
            <p:ph idx="1" hasCustomPrompt="1"/>
          </p:nvPr>
        </p:nvSpPr>
        <p:spPr>
          <a:xfrm>
            <a:off x="3059832" y="2132855"/>
            <a:ext cx="6084168" cy="3880800"/>
          </a:xfrm>
          <a:prstGeom prst="rect">
            <a:avLst/>
          </a:prstGeom>
          <a:solidFill>
            <a:schemeClr val="bg1"/>
          </a:solidFill>
        </p:spPr>
        <p:txBody>
          <a:bodyPr vert="horz" lIns="91440" tIns="45720" rIns="91440" bIns="45720" rtlCol="0">
            <a:normAutofit/>
          </a:bodyPr>
          <a:lstStyle>
            <a:lvl1pPr>
              <a:defRPr baseline="0"/>
            </a:lvl1pPr>
          </a:lstStyle>
          <a:p>
            <a:pPr lvl="0"/>
            <a:r>
              <a:rPr lang="nl-NL" dirty="0"/>
              <a:t>Kies object afbeelding</a:t>
            </a:r>
          </a:p>
        </p:txBody>
      </p:sp>
    </p:spTree>
    <p:extLst>
      <p:ext uri="{BB962C8B-B14F-4D97-AF65-F5344CB8AC3E}">
        <p14:creationId xmlns:p14="http://schemas.microsoft.com/office/powerpoint/2010/main" val="3243417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a:t>1 Juli 2015</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77059A-DBE1-4C1F-BE69-A07B1852ADD5}" type="slidenum">
              <a:rPr lang="nl-NL" smtClean="0"/>
              <a:pPr/>
              <a:t>‹nr.›</a:t>
            </a:fld>
            <a:endParaRPr lang="nl-NL"/>
          </a:p>
        </p:txBody>
      </p:sp>
      <p:sp>
        <p:nvSpPr>
          <p:cNvPr id="6" name="Rechthoek 5"/>
          <p:cNvSpPr/>
          <p:nvPr userDrawn="1"/>
        </p:nvSpPr>
        <p:spPr>
          <a:xfrm>
            <a:off x="0" y="6021288"/>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1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148013" y="5842398"/>
            <a:ext cx="2860674" cy="11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8013" y="1059715"/>
            <a:ext cx="2856714" cy="4734459"/>
          </a:xfrm>
          <a:prstGeom prst="rect">
            <a:avLst/>
          </a:prstGeom>
        </p:spPr>
      </p:pic>
    </p:spTree>
    <p:extLst>
      <p:ext uri="{BB962C8B-B14F-4D97-AF65-F5344CB8AC3E}">
        <p14:creationId xmlns:p14="http://schemas.microsoft.com/office/powerpoint/2010/main" val="3713822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a:t>1 Juli 2015</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77059A-DBE1-4C1F-BE69-A07B1852ADD5}" type="slidenum">
              <a:rPr lang="nl-NL" smtClean="0"/>
              <a:pPr/>
              <a:t>‹nr.›</a:t>
            </a:fld>
            <a:endParaRPr lang="nl-NL"/>
          </a:p>
        </p:txBody>
      </p:sp>
      <p:sp>
        <p:nvSpPr>
          <p:cNvPr id="6" name="Rechthoek 5"/>
          <p:cNvSpPr/>
          <p:nvPr userDrawn="1"/>
        </p:nvSpPr>
        <p:spPr>
          <a:xfrm>
            <a:off x="0" y="0"/>
            <a:ext cx="9144000" cy="6858000"/>
          </a:xfrm>
          <a:prstGeom prst="rect">
            <a:avLst/>
          </a:prstGeom>
          <a:solidFill>
            <a:srgbClr val="004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1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148013" y="5842398"/>
            <a:ext cx="2860674" cy="112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8013" y="1059716"/>
            <a:ext cx="2856714" cy="4734457"/>
          </a:xfrm>
          <a:prstGeom prst="rect">
            <a:avLst/>
          </a:prstGeom>
        </p:spPr>
      </p:pic>
    </p:spTree>
    <p:extLst>
      <p:ext uri="{BB962C8B-B14F-4D97-AF65-F5344CB8AC3E}">
        <p14:creationId xmlns:p14="http://schemas.microsoft.com/office/powerpoint/2010/main" val="3036858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nl-NL"/>
              <a:t>Klik om stijl te bewerken</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80667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8467" y="2146737"/>
            <a:ext cx="7408333" cy="3699930"/>
          </a:xfrm>
          <a:prstGeom prst="rect">
            <a:avLst/>
          </a:prstGeo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600">
                <a:latin typeface="Arial"/>
                <a:cs typeface="Arial"/>
              </a:defRPr>
            </a:lvl4pPr>
            <a:lvl5pPr>
              <a:defRPr sz="1600">
                <a:latin typeface="Arial"/>
                <a:cs typeface="Aria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titel 1"/>
          <p:cNvSpPr>
            <a:spLocks noGrp="1"/>
          </p:cNvSpPr>
          <p:nvPr>
            <p:ph type="title"/>
          </p:nvPr>
        </p:nvSpPr>
        <p:spPr>
          <a:xfrm>
            <a:off x="1278467" y="1210737"/>
            <a:ext cx="7408333" cy="936000"/>
          </a:xfrm>
          <a:prstGeom prst="rect">
            <a:avLst/>
          </a:prstGeom>
        </p:spPr>
        <p:txBody>
          <a:bodyPr rtlCol="0">
            <a:normAutofit/>
          </a:bodyPr>
          <a:lstStyle>
            <a:lvl1pPr>
              <a:defRPr sz="3600"/>
            </a:lvl1pPr>
          </a:lstStyle>
          <a:p>
            <a:r>
              <a:rPr lang="nl-NL"/>
              <a:t>Klik om de stijl te bewerken</a:t>
            </a:r>
            <a:endParaRPr lang="nl-NL" dirty="0"/>
          </a:p>
        </p:txBody>
      </p:sp>
      <p:sp>
        <p:nvSpPr>
          <p:cNvPr id="4" name="Tijdelijke aanduiding voor datum 3"/>
          <p:cNvSpPr>
            <a:spLocks noGrp="1"/>
          </p:cNvSpPr>
          <p:nvPr>
            <p:ph type="dt" sz="half" idx="10"/>
          </p:nvPr>
        </p:nvSpPr>
        <p:spPr/>
        <p:txBody>
          <a:bodyPr/>
          <a:lstStyle>
            <a:lvl1pPr>
              <a:defRPr/>
            </a:lvl1pPr>
          </a:lstStyle>
          <a:p>
            <a:fld id="{EBC40260-EA1B-4D66-8B96-335A65C246FA}" type="datetime1">
              <a:rPr lang="nl-NL"/>
              <a:pPr/>
              <a:t>3-10-2019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fld id="{7D82CBDB-0D79-49FA-B503-8AE5D70A5D4D}" type="slidenum">
              <a:rPr lang="nl-NL"/>
              <a:pPr/>
              <a:t>‹nr.›</a:t>
            </a:fld>
            <a:endParaRPr lang="nl-NL"/>
          </a:p>
        </p:txBody>
      </p:sp>
    </p:spTree>
    <p:extLst>
      <p:ext uri="{BB962C8B-B14F-4D97-AF65-F5344CB8AC3E}">
        <p14:creationId xmlns:p14="http://schemas.microsoft.com/office/powerpoint/2010/main" val="3219033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385089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nl-NL"/>
              <a:t>Klik om stijl te bewerken</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1754027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nl-NL"/>
              <a:t>Klik om stijl te bewerken</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361727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nl-NL"/>
              <a:t>Klik om stijl te bewerken</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12" name="Content Placeholder 3"/>
          <p:cNvSpPr>
            <a:spLocks noGrp="1"/>
          </p:cNvSpPr>
          <p:nvPr>
            <p:ph sz="quarter" idx="13"/>
          </p:nvPr>
        </p:nvSpPr>
        <p:spPr>
          <a:xfrm>
            <a:off x="685331" y="3051013"/>
            <a:ext cx="3829520" cy="27401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13" name="Content Placeholder 5"/>
          <p:cNvSpPr>
            <a:spLocks noGrp="1"/>
          </p:cNvSpPr>
          <p:nvPr>
            <p:ph sz="quarter" idx="14"/>
          </p:nvPr>
        </p:nvSpPr>
        <p:spPr>
          <a:xfrm>
            <a:off x="4629150" y="3051013"/>
            <a:ext cx="3829051" cy="274018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1882680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580660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964902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nl-NL"/>
              <a:t>Klik om stijl te bewerken</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3825250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468687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352441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nl-NL"/>
              <a:t>Klik om stijl te bewerken</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610427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pic>
        <p:nvPicPr>
          <p:cNvPr id="4" name="Afbeelding 8" descr="BBN Powerpoint_BP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30" descr="BrandweerNoord.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26200" y="346075"/>
            <a:ext cx="22653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jdelijke aanduiding voor inhoud 2"/>
          <p:cNvSpPr>
            <a:spLocks noGrp="1"/>
          </p:cNvSpPr>
          <p:nvPr>
            <p:ph idx="1"/>
          </p:nvPr>
        </p:nvSpPr>
        <p:spPr>
          <a:xfrm>
            <a:off x="1278466" y="2146737"/>
            <a:ext cx="7408333" cy="3699930"/>
          </a:xfrm>
          <a:prstGeom prst="rect">
            <a:avLst/>
          </a:prstGeo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600">
                <a:latin typeface="Arial"/>
                <a:cs typeface="Arial"/>
              </a:defRPr>
            </a:lvl4pPr>
            <a:lvl5pPr>
              <a:defRPr sz="1600">
                <a:latin typeface="Arial"/>
                <a:cs typeface="Aria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7" name="Tijdelijke aanduiding voor titel 1"/>
          <p:cNvSpPr>
            <a:spLocks noGrp="1"/>
          </p:cNvSpPr>
          <p:nvPr>
            <p:ph type="title"/>
          </p:nvPr>
        </p:nvSpPr>
        <p:spPr>
          <a:xfrm>
            <a:off x="1278467" y="1210737"/>
            <a:ext cx="7408333" cy="936000"/>
          </a:xfrm>
          <a:prstGeom prst="rect">
            <a:avLst/>
          </a:prstGeom>
        </p:spPr>
        <p:txBody>
          <a:bodyPr rtlCol="0">
            <a:normAutofit/>
          </a:bodyPr>
          <a:lstStyle>
            <a:lvl1pPr>
              <a:defRPr sz="3600"/>
            </a:lvl1pPr>
          </a:lstStyle>
          <a:p>
            <a:r>
              <a:rPr lang="nl-NL"/>
              <a:t>Klik om de stijl te bewerken</a:t>
            </a:r>
            <a:endParaRPr lang="nl-NL" dirty="0"/>
          </a:p>
        </p:txBody>
      </p:sp>
      <p:sp>
        <p:nvSpPr>
          <p:cNvPr id="6" name="Tijdelijke aanduiding voor datum 3"/>
          <p:cNvSpPr>
            <a:spLocks noGrp="1"/>
          </p:cNvSpPr>
          <p:nvPr>
            <p:ph type="dt" sz="half" idx="10"/>
          </p:nvPr>
        </p:nvSpPr>
        <p:spPr/>
        <p:txBody>
          <a:bodyPr/>
          <a:lstStyle>
            <a:lvl1pPr>
              <a:defRPr/>
            </a:lvl1pPr>
          </a:lstStyle>
          <a:p>
            <a:fld id="{44599156-04F8-4760-ACBE-84CE343FDFAC}" type="datetime1">
              <a:rPr lang="nl-NL"/>
              <a:pPr/>
              <a:t>3-10-2019</a:t>
            </a:fld>
            <a:endParaRPr lang="nl-NL"/>
          </a:p>
        </p:txBody>
      </p:sp>
      <p:sp>
        <p:nvSpPr>
          <p:cNvPr id="7" name="Tijdelijke aanduiding voor voettekst 4"/>
          <p:cNvSpPr>
            <a:spLocks noGrp="1"/>
          </p:cNvSpPr>
          <p:nvPr>
            <p:ph type="ftr" sz="quarter" idx="11"/>
          </p:nvPr>
        </p:nvSpPr>
        <p:spPr/>
        <p:txBody>
          <a:bodyPr/>
          <a:lstStyle>
            <a:lvl1pPr algn="ctr">
              <a:defRPr sz="1200">
                <a:solidFill>
                  <a:schemeClr val="tx1">
                    <a:tint val="75000"/>
                  </a:schemeClr>
                </a:solidFill>
              </a:defRPr>
            </a:lvl1pPr>
          </a:lstStyle>
          <a:p>
            <a:pPr>
              <a:defRPr/>
            </a:pPr>
            <a:endParaRPr lang="nl-NL"/>
          </a:p>
        </p:txBody>
      </p:sp>
      <p:sp>
        <p:nvSpPr>
          <p:cNvPr id="8" name="Tijdelijke aanduiding voor dianummer 5"/>
          <p:cNvSpPr>
            <a:spLocks noGrp="1"/>
          </p:cNvSpPr>
          <p:nvPr>
            <p:ph type="sldNum" sz="quarter" idx="12"/>
          </p:nvPr>
        </p:nvSpPr>
        <p:spPr/>
        <p:txBody>
          <a:bodyPr/>
          <a:lstStyle>
            <a:lvl1pPr>
              <a:defRPr/>
            </a:lvl1pPr>
          </a:lstStyle>
          <a:p>
            <a:fld id="{5EB556D4-149D-4675-8620-8F065D362DC4}" type="slidenum">
              <a:rPr lang="nl-NL"/>
              <a:pPr/>
              <a:t>‹nr.›</a:t>
            </a:fld>
            <a:endParaRPr lang="nl-NL"/>
          </a:p>
        </p:txBody>
      </p:sp>
    </p:spTree>
    <p:extLst>
      <p:ext uri="{BB962C8B-B14F-4D97-AF65-F5344CB8AC3E}">
        <p14:creationId xmlns:p14="http://schemas.microsoft.com/office/powerpoint/2010/main" val="2732810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nl-NL"/>
              <a:t>Klik om stijl te bewerken</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668137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nl-NL"/>
              <a:t>Klik om stijl te bewerken</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868380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nl-NL"/>
              <a:t>Klik om stijl te bewerken</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3" name="Date Placeholder 2"/>
          <p:cNvSpPr>
            <a:spLocks noGrp="1"/>
          </p:cNvSpPr>
          <p:nvPr>
            <p:ph type="dt" sz="half" idx="10"/>
          </p:nvPr>
        </p:nvSpPr>
        <p:spPr/>
        <p:txBody>
          <a:bodyPr/>
          <a:lstStyle/>
          <a:p>
            <a:fld id="{48A87A34-81AB-432B-8DAE-1953F412C126}" type="datetimeFigureOut">
              <a:rPr lang="en-US" dirty="0"/>
              <a:t>10/3/2019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725758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nl-NL"/>
              <a:t>Klik om stijl te bewerken</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3" name="Date Placeholder 2"/>
          <p:cNvSpPr>
            <a:spLocks noGrp="1"/>
          </p:cNvSpPr>
          <p:nvPr>
            <p:ph type="dt" sz="half" idx="10"/>
          </p:nvPr>
        </p:nvSpPr>
        <p:spPr/>
        <p:txBody>
          <a:bodyPr/>
          <a:lstStyle/>
          <a:p>
            <a:fld id="{48A87A34-81AB-432B-8DAE-1953F412C126}" type="datetimeFigureOut">
              <a:rPr lang="en-US" dirty="0"/>
              <a:t>10/3/2019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646324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570908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nl-NL"/>
              <a:t>Klik om stijl te bewerken</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325720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2_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533401" y="4495800"/>
            <a:ext cx="6554867" cy="1524000"/>
          </a:xfrm>
        </p:spPr>
        <p:txBody>
          <a:bodyPr/>
          <a:lstStyle/>
          <a:p>
            <a:r>
              <a:rPr lang="nl-NL"/>
              <a:t>Klik om stijl te bewerken</a:t>
            </a:r>
            <a:endParaRPr lang="en-US" dirty="0"/>
          </a:p>
        </p:txBody>
      </p:sp>
      <p:sp>
        <p:nvSpPr>
          <p:cNvPr id="3" name="Content Placeholder 2"/>
          <p:cNvSpPr>
            <a:spLocks noGrp="1"/>
          </p:cNvSpPr>
          <p:nvPr>
            <p:ph idx="1"/>
          </p:nvPr>
        </p:nvSpPr>
        <p:spPr>
          <a:xfrm>
            <a:off x="533401" y="533400"/>
            <a:ext cx="6554867" cy="3767670"/>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5F4066D-E18E-46CA-ADDB-DC7D9F287FCD}" type="datetime2">
              <a:rPr lang="en-US" smtClean="0"/>
              <a:pPr/>
              <a:t>Thursday, October 3,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A2BDD-D331-44F0-96AA-4FB4ED497064}" type="slidenum">
              <a:rPr lang="en-US" smtClean="0"/>
              <a:pPr/>
              <a:t>‹nr.›</a:t>
            </a:fld>
            <a:endParaRPr lang="en-US" dirty="0"/>
          </a:p>
        </p:txBody>
      </p:sp>
    </p:spTree>
    <p:extLst>
      <p:ext uri="{BB962C8B-B14F-4D97-AF65-F5344CB8AC3E}">
        <p14:creationId xmlns:p14="http://schemas.microsoft.com/office/powerpoint/2010/main" val="62056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278467" y="2146737"/>
            <a:ext cx="3600000" cy="3772426"/>
          </a:xfrm>
          <a:prstGeom prst="rect">
            <a:avLst/>
          </a:prstGeo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5096931" y="2146737"/>
            <a:ext cx="3600000" cy="3772426"/>
          </a:xfrm>
          <a:prstGeom prst="rect">
            <a:avLst/>
          </a:prstGeo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itel 1"/>
          <p:cNvSpPr>
            <a:spLocks noGrp="1"/>
          </p:cNvSpPr>
          <p:nvPr>
            <p:ph type="title"/>
          </p:nvPr>
        </p:nvSpPr>
        <p:spPr>
          <a:xfrm>
            <a:off x="1278467" y="1210737"/>
            <a:ext cx="7408333" cy="936000"/>
          </a:xfrm>
          <a:prstGeom prst="rect">
            <a:avLst/>
          </a:prstGeom>
        </p:spPr>
        <p:txBody>
          <a:bodyPr rtlCol="0">
            <a:normAutofit/>
          </a:bodyPr>
          <a:lstStyle>
            <a:lvl1pPr>
              <a:defRPr sz="3600"/>
            </a:lvl1pPr>
          </a:lstStyle>
          <a:p>
            <a:r>
              <a:rPr lang="nl-NL"/>
              <a:t>Klik om de stijl te bewerken</a:t>
            </a:r>
            <a:endParaRPr lang="nl-NL" dirty="0"/>
          </a:p>
        </p:txBody>
      </p:sp>
      <p:sp>
        <p:nvSpPr>
          <p:cNvPr id="5" name="Tijdelijke aanduiding voor datum 3"/>
          <p:cNvSpPr>
            <a:spLocks noGrp="1"/>
          </p:cNvSpPr>
          <p:nvPr>
            <p:ph type="dt" sz="half" idx="10"/>
          </p:nvPr>
        </p:nvSpPr>
        <p:spPr/>
        <p:txBody>
          <a:bodyPr/>
          <a:lstStyle>
            <a:lvl1pPr>
              <a:defRPr/>
            </a:lvl1pPr>
          </a:lstStyle>
          <a:p>
            <a:fld id="{E9F22B6B-A92D-4405-83F5-0FAAF048D17C}" type="datetime1">
              <a:rPr lang="nl-NL"/>
              <a:pPr/>
              <a:t>3-10-2019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fld id="{1C73DFE0-38A3-48C6-8136-4341283637B6}" type="slidenum">
              <a:rPr lang="nl-NL"/>
              <a:pPr/>
              <a:t>‹nr.›</a:t>
            </a:fld>
            <a:endParaRPr lang="nl-NL"/>
          </a:p>
        </p:txBody>
      </p:sp>
    </p:spTree>
    <p:extLst>
      <p:ext uri="{BB962C8B-B14F-4D97-AF65-F5344CB8AC3E}">
        <p14:creationId xmlns:p14="http://schemas.microsoft.com/office/powerpoint/2010/main" val="2375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pic>
        <p:nvPicPr>
          <p:cNvPr id="7" name="Afbeelding 8" descr="BBN Powerpoint_BP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30" descr="BrandweerNoord.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26200" y="346075"/>
            <a:ext cx="22653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jdelijke aanduiding voor titel 1"/>
          <p:cNvSpPr>
            <a:spLocks noGrp="1"/>
          </p:cNvSpPr>
          <p:nvPr>
            <p:ph type="title"/>
          </p:nvPr>
        </p:nvSpPr>
        <p:spPr>
          <a:xfrm>
            <a:off x="1278467" y="1210737"/>
            <a:ext cx="7408333" cy="936000"/>
          </a:xfrm>
          <a:prstGeom prst="rect">
            <a:avLst/>
          </a:prstGeom>
        </p:spPr>
        <p:txBody>
          <a:bodyPr rtlCol="0">
            <a:normAutofit/>
          </a:bodyPr>
          <a:lstStyle>
            <a:lvl1pPr>
              <a:defRPr sz="3600"/>
            </a:lvl1pPr>
          </a:lstStyle>
          <a:p>
            <a:r>
              <a:rPr lang="nl-NL"/>
              <a:t>Klik om de stijl te bewerken</a:t>
            </a:r>
            <a:endParaRPr lang="nl-NL" dirty="0"/>
          </a:p>
        </p:txBody>
      </p:sp>
      <p:sp>
        <p:nvSpPr>
          <p:cNvPr id="9" name="Tijdelijke aanduiding voor tekst 2"/>
          <p:cNvSpPr>
            <a:spLocks noGrp="1"/>
          </p:cNvSpPr>
          <p:nvPr>
            <p:ph type="body" idx="1"/>
          </p:nvPr>
        </p:nvSpPr>
        <p:spPr>
          <a:xfrm>
            <a:off x="1278466" y="2146737"/>
            <a:ext cx="3591455" cy="639762"/>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0" name="Tijdelijke aanduiding voor inhoud 3"/>
          <p:cNvSpPr>
            <a:spLocks noGrp="1"/>
          </p:cNvSpPr>
          <p:nvPr>
            <p:ph sz="half" idx="10"/>
          </p:nvPr>
        </p:nvSpPr>
        <p:spPr>
          <a:xfrm>
            <a:off x="1278467" y="2786499"/>
            <a:ext cx="3591455" cy="321256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tekst 4"/>
          <p:cNvSpPr>
            <a:spLocks noGrp="1"/>
          </p:cNvSpPr>
          <p:nvPr>
            <p:ph type="body" sz="quarter" idx="11"/>
          </p:nvPr>
        </p:nvSpPr>
        <p:spPr>
          <a:xfrm>
            <a:off x="5080000" y="2146737"/>
            <a:ext cx="3606800" cy="639762"/>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2" name="Tijdelijke aanduiding voor inhoud 5"/>
          <p:cNvSpPr>
            <a:spLocks noGrp="1"/>
          </p:cNvSpPr>
          <p:nvPr>
            <p:ph sz="quarter" idx="12"/>
          </p:nvPr>
        </p:nvSpPr>
        <p:spPr>
          <a:xfrm>
            <a:off x="5080000" y="2786499"/>
            <a:ext cx="3606800" cy="321256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atum 3"/>
          <p:cNvSpPr>
            <a:spLocks noGrp="1"/>
          </p:cNvSpPr>
          <p:nvPr>
            <p:ph type="dt" sz="half" idx="13"/>
          </p:nvPr>
        </p:nvSpPr>
        <p:spPr/>
        <p:txBody>
          <a:bodyPr/>
          <a:lstStyle>
            <a:lvl1pPr>
              <a:defRPr/>
            </a:lvl1pPr>
          </a:lstStyle>
          <a:p>
            <a:fld id="{42212F6A-CB4B-4A6E-8705-165D2EE07AD0}" type="datetime1">
              <a:rPr lang="nl-NL"/>
              <a:pPr/>
              <a:t>3-10-2019</a:t>
            </a:fld>
            <a:endParaRPr lang="nl-NL"/>
          </a:p>
        </p:txBody>
      </p:sp>
      <p:sp>
        <p:nvSpPr>
          <p:cNvPr id="14" name="Tijdelijke aanduiding voor voettekst 4"/>
          <p:cNvSpPr>
            <a:spLocks noGrp="1"/>
          </p:cNvSpPr>
          <p:nvPr>
            <p:ph type="ftr" sz="quarter" idx="14"/>
          </p:nvPr>
        </p:nvSpPr>
        <p:spPr/>
        <p:txBody>
          <a:bodyPr/>
          <a:lstStyle>
            <a:lvl1pPr algn="ctr">
              <a:defRPr sz="1200">
                <a:solidFill>
                  <a:schemeClr val="tx1">
                    <a:tint val="75000"/>
                  </a:schemeClr>
                </a:solidFill>
              </a:defRPr>
            </a:lvl1pPr>
          </a:lstStyle>
          <a:p>
            <a:pPr>
              <a:defRPr/>
            </a:pPr>
            <a:endParaRPr lang="nl-NL"/>
          </a:p>
        </p:txBody>
      </p:sp>
      <p:sp>
        <p:nvSpPr>
          <p:cNvPr id="15" name="Tijdelijke aanduiding voor dianummer 5"/>
          <p:cNvSpPr>
            <a:spLocks noGrp="1"/>
          </p:cNvSpPr>
          <p:nvPr>
            <p:ph type="sldNum" sz="quarter" idx="15"/>
          </p:nvPr>
        </p:nvSpPr>
        <p:spPr/>
        <p:txBody>
          <a:bodyPr/>
          <a:lstStyle>
            <a:lvl1pPr>
              <a:defRPr/>
            </a:lvl1pPr>
          </a:lstStyle>
          <a:p>
            <a:fld id="{7BAC5128-7A12-447A-B2C1-8A8506680B30}" type="slidenum">
              <a:rPr lang="nl-NL"/>
              <a:pPr/>
              <a:t>‹nr.›</a:t>
            </a:fld>
            <a:endParaRPr lang="nl-NL"/>
          </a:p>
        </p:txBody>
      </p:sp>
    </p:spTree>
    <p:extLst>
      <p:ext uri="{BB962C8B-B14F-4D97-AF65-F5344CB8AC3E}">
        <p14:creationId xmlns:p14="http://schemas.microsoft.com/office/powerpoint/2010/main" val="168319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278467" y="1435100"/>
            <a:ext cx="2187046" cy="757767"/>
          </a:xfrm>
          <a:prstGeom prst="rect">
            <a:avLst/>
          </a:prstGeom>
        </p:spPr>
        <p:txBody>
          <a:bodyPr anchor="b"/>
          <a:lstStyle>
            <a:lvl1pPr algn="l">
              <a:defRPr sz="2000" b="1"/>
            </a:lvl1pPr>
          </a:lstStyle>
          <a:p>
            <a:r>
              <a:rPr lang="nl-NL"/>
              <a:t>Klik om de stijl te bewerken</a:t>
            </a:r>
            <a:endParaRPr lang="nl-NL" dirty="0"/>
          </a:p>
        </p:txBody>
      </p:sp>
      <p:sp>
        <p:nvSpPr>
          <p:cNvPr id="3" name="Tijdelijke aanduiding voor inhoud 2"/>
          <p:cNvSpPr>
            <a:spLocks noGrp="1"/>
          </p:cNvSpPr>
          <p:nvPr>
            <p:ph idx="1"/>
          </p:nvPr>
        </p:nvSpPr>
        <p:spPr>
          <a:xfrm>
            <a:off x="3575050" y="1435100"/>
            <a:ext cx="5111750" cy="4691063"/>
          </a:xfrm>
          <a:prstGeom prst="rect">
            <a:avLst/>
          </a:prstGeo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600">
                <a:latin typeface="Arial"/>
                <a:cs typeface="Arial"/>
              </a:defRPr>
            </a:lvl4pPr>
            <a:lvl5pPr>
              <a:defRPr sz="1600">
                <a:latin typeface="Arial"/>
                <a:cs typeface="Aria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1278467" y="2192867"/>
            <a:ext cx="2187046" cy="3933296"/>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fld id="{8B240352-17A3-44A2-AAA7-0C0D72996989}" type="datetime1">
              <a:rPr lang="nl-NL"/>
              <a:pPr/>
              <a:t>3-10-2019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fld id="{925DF7D3-1532-4D56-A40D-948DC0853BC1}" type="slidenum">
              <a:rPr lang="nl-NL"/>
              <a:pPr/>
              <a:t>‹nr.›</a:t>
            </a:fld>
            <a:endParaRPr lang="nl-NL"/>
          </a:p>
        </p:txBody>
      </p:sp>
    </p:spTree>
    <p:extLst>
      <p:ext uri="{BB962C8B-B14F-4D97-AF65-F5344CB8AC3E}">
        <p14:creationId xmlns:p14="http://schemas.microsoft.com/office/powerpoint/2010/main" val="278689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200400" y="5215465"/>
            <a:ext cx="5486400" cy="422805"/>
          </a:xfrm>
          <a:prstGeom prst="rect">
            <a:avLst/>
          </a:prstGeom>
        </p:spPr>
        <p:txBody>
          <a:bodyPr anchor="b"/>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3200400" y="1380066"/>
            <a:ext cx="5486400" cy="37253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3200400" y="5638271"/>
            <a:ext cx="5486400" cy="423862"/>
          </a:xfrm>
          <a:prstGeom prst="rect">
            <a:avLst/>
          </a:prstGeom>
        </p:spPr>
        <p:txBody>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fld id="{C4F5F3DC-E339-4069-A5B6-05A0C4314D92}" type="datetime1">
              <a:rPr lang="nl-NL"/>
              <a:pPr/>
              <a:t>3-10-2019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fld id="{C6CFA920-456E-4579-99CE-FE9CA8F99C18}" type="slidenum">
              <a:rPr lang="nl-NL"/>
              <a:pPr/>
              <a:t>‹nr.›</a:t>
            </a:fld>
            <a:endParaRPr lang="nl-NL"/>
          </a:p>
        </p:txBody>
      </p:sp>
    </p:spTree>
    <p:extLst>
      <p:ext uri="{BB962C8B-B14F-4D97-AF65-F5344CB8AC3E}">
        <p14:creationId xmlns:p14="http://schemas.microsoft.com/office/powerpoint/2010/main" val="78964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hthoek 6"/>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826"/>
          <a:stretch/>
        </p:blipFill>
        <p:spPr>
          <a:xfrm>
            <a:off x="1" y="0"/>
            <a:ext cx="2271755" cy="6858000"/>
          </a:xfrm>
          <a:prstGeom prst="rect">
            <a:avLst/>
          </a:prstGeom>
        </p:spPr>
      </p:pic>
      <p:sp>
        <p:nvSpPr>
          <p:cNvPr id="2" name="Titel 1"/>
          <p:cNvSpPr>
            <a:spLocks noGrp="1"/>
          </p:cNvSpPr>
          <p:nvPr>
            <p:ph type="ctrTitle"/>
          </p:nvPr>
        </p:nvSpPr>
        <p:spPr>
          <a:xfrm>
            <a:off x="1080000" y="2340000"/>
            <a:ext cx="7591927" cy="1117600"/>
          </a:xfrm>
        </p:spPr>
        <p:txBody>
          <a:bodyPr anchor="b">
            <a:normAutofit/>
          </a:bodyPr>
          <a:lstStyle>
            <a:lvl1pPr algn="l">
              <a:defRPr sz="3000"/>
            </a:lvl1pPr>
          </a:lstStyle>
          <a:p>
            <a:r>
              <a:rPr lang="nl-NL" noProof="0"/>
              <a:t>Klik om de stijl te bewerken</a:t>
            </a:r>
            <a:endParaRPr lang="nl-NL" noProof="0" dirty="0"/>
          </a:p>
        </p:txBody>
      </p:sp>
      <p:sp>
        <p:nvSpPr>
          <p:cNvPr id="3" name="Ondertitel 2"/>
          <p:cNvSpPr>
            <a:spLocks noGrp="1"/>
          </p:cNvSpPr>
          <p:nvPr>
            <p:ph type="subTitle" idx="1"/>
          </p:nvPr>
        </p:nvSpPr>
        <p:spPr bwMode="gray">
          <a:xfrm>
            <a:off x="1080000" y="3510000"/>
            <a:ext cx="7591926" cy="711200"/>
          </a:xfrm>
        </p:spPr>
        <p:txBody>
          <a:bodyPr/>
          <a:lstStyle>
            <a:lvl1pPr marL="0" indent="0" algn="l">
              <a:spcBef>
                <a:spcPts val="0"/>
              </a:spcBef>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0"/>
              <a:t>Klik om de ondertitelstijl van het model te bewerken</a:t>
            </a:r>
            <a:endParaRPr lang="nl-NL" noProof="0" dirty="0"/>
          </a:p>
        </p:txBody>
      </p:sp>
      <p:sp>
        <p:nvSpPr>
          <p:cNvPr id="4" name="Tijdelijke aanduiding voor datum 3"/>
          <p:cNvSpPr>
            <a:spLocks noGrp="1"/>
          </p:cNvSpPr>
          <p:nvPr>
            <p:ph type="dt" sz="half" idx="10"/>
          </p:nvPr>
        </p:nvSpPr>
        <p:spPr>
          <a:xfrm>
            <a:off x="1080001" y="4320000"/>
            <a:ext cx="3424136" cy="254000"/>
          </a:xfrm>
          <a:prstGeom prst="rect">
            <a:avLst/>
          </a:prstGeom>
        </p:spPr>
        <p:txBody>
          <a:bodyPr/>
          <a:lstStyle>
            <a:lvl1pPr>
              <a:lnSpc>
                <a:spcPts val="1500"/>
              </a:lnSpc>
              <a:defRPr sz="1350"/>
            </a:lvl1pPr>
          </a:lstStyle>
          <a:p>
            <a:fld id="{FAD3FB5B-17EA-4F1F-A3D9-A6047DD164C3}" type="datetime4">
              <a:rPr lang="nl-NL" noProof="0" smtClean="0"/>
              <a:pPr/>
              <a:t>3 oktober 2019</a:t>
            </a:fld>
            <a:endParaRPr lang="nl-NL" noProof="0"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Tree>
    <p:extLst>
      <p:ext uri="{BB962C8B-B14F-4D97-AF65-F5344CB8AC3E}">
        <p14:creationId xmlns:p14="http://schemas.microsoft.com/office/powerpoint/2010/main" val="35038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6.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9.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Afbeelding 6" descr="BBN Powerpoint_BP.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jdelijke aanduiding voor datum 3"/>
          <p:cNvSpPr>
            <a:spLocks noGrp="1"/>
          </p:cNvSpPr>
          <p:nvPr>
            <p:ph type="dt" sz="half" idx="2"/>
          </p:nvPr>
        </p:nvSpPr>
        <p:spPr>
          <a:xfrm>
            <a:off x="1277938"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A4CAA415-D3B6-4DC2-BFD0-19545EFA522D}" type="datetime1">
              <a:rPr lang="nl-NL"/>
              <a:pPr/>
              <a:t>3-10-2019</a:t>
            </a:fld>
            <a:endParaRPr lang="nl-NL"/>
          </a:p>
        </p:txBody>
      </p:sp>
      <p:sp>
        <p:nvSpPr>
          <p:cNvPr id="19" name="Tijdelijke aanduiding voor voettekst 4"/>
          <p:cNvSpPr>
            <a:spLocks noGrp="1"/>
          </p:cNvSpPr>
          <p:nvPr>
            <p:ph type="ftr" sz="quarter" idx="3"/>
          </p:nvPr>
        </p:nvSpPr>
        <p:spPr>
          <a:xfrm>
            <a:off x="35306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nl-NL"/>
          </a:p>
        </p:txBody>
      </p:sp>
      <p:sp>
        <p:nvSpPr>
          <p:cNvPr id="20"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66F287C-2959-4E04-8485-5394048E484D}" type="slidenum">
              <a:rPr lang="nl-NL"/>
              <a:pPr/>
              <a:t>‹nr.›</a:t>
            </a:fld>
            <a:endParaRPr lang="nl-NL"/>
          </a:p>
        </p:txBody>
      </p:sp>
      <p:sp>
        <p:nvSpPr>
          <p:cNvPr id="1030" name="Tijdelijke aanduiding voor titel 1"/>
          <p:cNvSpPr>
            <a:spLocks noGrp="1"/>
          </p:cNvSpPr>
          <p:nvPr>
            <p:ph type="title"/>
          </p:nvPr>
        </p:nvSpPr>
        <p:spPr bwMode="auto">
          <a:xfrm>
            <a:off x="1277938" y="1211263"/>
            <a:ext cx="74088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t>Titelstijl van model</a:t>
            </a:r>
          </a:p>
        </p:txBody>
      </p:sp>
      <p:pic>
        <p:nvPicPr>
          <p:cNvPr id="1031" name="Afbeelding 30" descr="BrandweerNoor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26200" y="346075"/>
            <a:ext cx="22653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54" r:id="rId2"/>
    <p:sldLayoutId id="2147483755" r:id="rId3"/>
    <p:sldLayoutId id="2147483760" r:id="rId4"/>
    <p:sldLayoutId id="2147483756" r:id="rId5"/>
    <p:sldLayoutId id="2147483761" r:id="rId6"/>
    <p:sldLayoutId id="2147483757" r:id="rId7"/>
    <p:sldLayoutId id="2147483758" r:id="rId8"/>
  </p:sldLayoutIdLst>
  <p:txStyles>
    <p:titleStyle>
      <a:lvl1pPr algn="l" defTabSz="457200" rtl="0" eaLnBrk="1" fontAlgn="base" hangingPunct="1">
        <a:spcBef>
          <a:spcPct val="0"/>
        </a:spcBef>
        <a:spcAft>
          <a:spcPct val="0"/>
        </a:spcAft>
        <a:defRPr sz="4400" b="1" kern="1200">
          <a:solidFill>
            <a:schemeClr val="tx1"/>
          </a:solidFill>
          <a:latin typeface="Arial"/>
          <a:ea typeface="ＭＳ Ｐゴシック" charset="-128"/>
          <a:cs typeface="Arial"/>
        </a:defRPr>
      </a:lvl1pPr>
      <a:lvl2pPr algn="l" defTabSz="457200" rtl="0" eaLnBrk="1" fontAlgn="base" hangingPunct="1">
        <a:spcBef>
          <a:spcPct val="0"/>
        </a:spcBef>
        <a:spcAft>
          <a:spcPct val="0"/>
        </a:spcAft>
        <a:defRPr sz="4400" b="1">
          <a:solidFill>
            <a:schemeClr val="tx1"/>
          </a:solidFill>
          <a:latin typeface="Arial" charset="0"/>
          <a:ea typeface="ＭＳ Ｐゴシック" charset="-128"/>
        </a:defRPr>
      </a:lvl2pPr>
      <a:lvl3pPr algn="l" defTabSz="457200" rtl="0" eaLnBrk="1" fontAlgn="base" hangingPunct="1">
        <a:spcBef>
          <a:spcPct val="0"/>
        </a:spcBef>
        <a:spcAft>
          <a:spcPct val="0"/>
        </a:spcAft>
        <a:defRPr sz="4400" b="1">
          <a:solidFill>
            <a:schemeClr val="tx1"/>
          </a:solidFill>
          <a:latin typeface="Arial" charset="0"/>
          <a:ea typeface="ＭＳ Ｐゴシック" charset="-128"/>
        </a:defRPr>
      </a:lvl3pPr>
      <a:lvl4pPr algn="l" defTabSz="457200" rtl="0" eaLnBrk="1" fontAlgn="base" hangingPunct="1">
        <a:spcBef>
          <a:spcPct val="0"/>
        </a:spcBef>
        <a:spcAft>
          <a:spcPct val="0"/>
        </a:spcAft>
        <a:defRPr sz="4400" b="1">
          <a:solidFill>
            <a:schemeClr val="tx1"/>
          </a:solidFill>
          <a:latin typeface="Arial" charset="0"/>
          <a:ea typeface="ＭＳ Ｐゴシック" charset="-128"/>
        </a:defRPr>
      </a:lvl4pPr>
      <a:lvl5pPr algn="l" defTabSz="457200" rtl="0" eaLnBrk="1" fontAlgn="base" hangingPunct="1">
        <a:spcBef>
          <a:spcPct val="0"/>
        </a:spcBef>
        <a:spcAft>
          <a:spcPct val="0"/>
        </a:spcAft>
        <a:defRPr sz="4400" b="1">
          <a:solidFill>
            <a:schemeClr val="tx1"/>
          </a:solidFill>
          <a:latin typeface="Arial" charset="0"/>
          <a:ea typeface="ＭＳ Ｐゴシック" charset="-128"/>
        </a:defRPr>
      </a:lvl5pPr>
      <a:lvl6pPr marL="457200" algn="l" defTabSz="457200" rtl="0" eaLnBrk="1" fontAlgn="base" hangingPunct="1">
        <a:spcBef>
          <a:spcPct val="0"/>
        </a:spcBef>
        <a:spcAft>
          <a:spcPct val="0"/>
        </a:spcAft>
        <a:defRPr sz="4400" b="1">
          <a:solidFill>
            <a:schemeClr val="tx1"/>
          </a:solidFill>
          <a:latin typeface="Arial" charset="0"/>
          <a:ea typeface="ＭＳ Ｐゴシック" charset="-128"/>
        </a:defRPr>
      </a:lvl6pPr>
      <a:lvl7pPr marL="914400" algn="l" defTabSz="457200" rtl="0" eaLnBrk="1" fontAlgn="base" hangingPunct="1">
        <a:spcBef>
          <a:spcPct val="0"/>
        </a:spcBef>
        <a:spcAft>
          <a:spcPct val="0"/>
        </a:spcAft>
        <a:defRPr sz="4400" b="1">
          <a:solidFill>
            <a:schemeClr val="tx1"/>
          </a:solidFill>
          <a:latin typeface="Arial" charset="0"/>
          <a:ea typeface="ＭＳ Ｐゴシック" charset="-128"/>
        </a:defRPr>
      </a:lvl7pPr>
      <a:lvl8pPr marL="1371600" algn="l" defTabSz="457200" rtl="0" eaLnBrk="1" fontAlgn="base" hangingPunct="1">
        <a:spcBef>
          <a:spcPct val="0"/>
        </a:spcBef>
        <a:spcAft>
          <a:spcPct val="0"/>
        </a:spcAft>
        <a:defRPr sz="4400" b="1">
          <a:solidFill>
            <a:schemeClr val="tx1"/>
          </a:solidFill>
          <a:latin typeface="Arial" charset="0"/>
          <a:ea typeface="ＭＳ Ｐゴシック" charset="-128"/>
        </a:defRPr>
      </a:lvl8pPr>
      <a:lvl9pPr marL="1828800" algn="l" defTabSz="457200" rtl="0" eaLnBrk="1" fontAlgn="base" hangingPunct="1">
        <a:spcBef>
          <a:spcPct val="0"/>
        </a:spcBef>
        <a:spcAft>
          <a:spcPct val="0"/>
        </a:spcAft>
        <a:defRPr sz="4400" b="1">
          <a:solidFill>
            <a:schemeClr val="tx1"/>
          </a:solidFill>
          <a:latin typeface="Arial"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96" y="5945904"/>
            <a:ext cx="9144000" cy="921825"/>
          </a:xfrm>
          <a:prstGeom prst="rect">
            <a:avLst/>
          </a:prstGeom>
        </p:spPr>
      </p:pic>
      <p:sp>
        <p:nvSpPr>
          <p:cNvPr id="2" name="Tijdelijke aanduiding voor titel 1"/>
          <p:cNvSpPr>
            <a:spLocks noGrp="1"/>
          </p:cNvSpPr>
          <p:nvPr>
            <p:ph type="title"/>
          </p:nvPr>
        </p:nvSpPr>
        <p:spPr bwMode="gray">
          <a:xfrm>
            <a:off x="270000" y="255224"/>
            <a:ext cx="6980400" cy="1117600"/>
          </a:xfrm>
          <a:prstGeom prst="rect">
            <a:avLst/>
          </a:prstGeom>
        </p:spPr>
        <p:txBody>
          <a:bodyPr vert="horz" wrap="none" lIns="0" tIns="0" rIns="0" bIns="0" rtlCol="0" anchor="ctr">
            <a:normAutofit/>
          </a:bodyPr>
          <a:lstStyle/>
          <a:p>
            <a:r>
              <a:rPr lang="nl-NL" noProof="0" dirty="0"/>
              <a:t>Klik om de stijl te bewerken</a:t>
            </a:r>
          </a:p>
        </p:txBody>
      </p:sp>
      <p:sp>
        <p:nvSpPr>
          <p:cNvPr id="3" name="Tijdelijke aanduiding voor tekst 2"/>
          <p:cNvSpPr>
            <a:spLocks noGrp="1"/>
          </p:cNvSpPr>
          <p:nvPr>
            <p:ph type="body" idx="1"/>
          </p:nvPr>
        </p:nvSpPr>
        <p:spPr>
          <a:xfrm>
            <a:off x="270000" y="1890000"/>
            <a:ext cx="8401927" cy="3960000"/>
          </a:xfrm>
          <a:prstGeom prst="rect">
            <a:avLst/>
          </a:prstGeom>
        </p:spPr>
        <p:txBody>
          <a:bodyPr vert="horz" lIns="0" tIns="0" rIns="0" bIns="0" rtlCol="0">
            <a:normAutofit/>
          </a:bodyPr>
          <a:lstStyle/>
          <a:p>
            <a:pPr lvl="0"/>
            <a:r>
              <a:rPr lang="nl-NL" noProof="0" dirty="0"/>
              <a:t>Tekststijl van het model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dianummer 5"/>
          <p:cNvSpPr>
            <a:spLocks noGrp="1"/>
          </p:cNvSpPr>
          <p:nvPr>
            <p:ph type="sldNum" sz="quarter" idx="4"/>
          </p:nvPr>
        </p:nvSpPr>
        <p:spPr>
          <a:xfrm>
            <a:off x="269999" y="6480000"/>
            <a:ext cx="540000" cy="152400"/>
          </a:xfrm>
          <a:prstGeom prst="rect">
            <a:avLst/>
          </a:prstGeom>
        </p:spPr>
        <p:txBody>
          <a:bodyPr vert="horz" lIns="0" tIns="0" rIns="0" bIns="0" rtlCol="0" anchor="ctr"/>
          <a:lstStyle>
            <a:lvl1pPr algn="l">
              <a:lnSpc>
                <a:spcPts val="900"/>
              </a:lnSpc>
              <a:defRPr sz="600" b="1">
                <a:solidFill>
                  <a:schemeClr val="accent2"/>
                </a:solidFill>
              </a:defRPr>
            </a:lvl1pPr>
          </a:lstStyle>
          <a:p>
            <a:r>
              <a:rPr lang="nl-NL" b="0" dirty="0"/>
              <a:t>Slide</a:t>
            </a:r>
            <a:r>
              <a:rPr lang="nl-NL" dirty="0"/>
              <a:t> </a:t>
            </a:r>
            <a:fld id="{1A8A08A4-CBE0-489B-B8AB-06A7E0691891}" type="slidenum">
              <a:rPr lang="nl-NL" smtClean="0"/>
              <a:pPr/>
              <a:t>‹nr.›</a:t>
            </a:fld>
            <a:endParaRPr lang="nl-NL" dirty="0"/>
          </a:p>
        </p:txBody>
      </p:sp>
      <p:pic>
        <p:nvPicPr>
          <p:cNvPr id="9" name="Afbeelding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35500" y="630000"/>
            <a:ext cx="936427" cy="630000"/>
          </a:xfrm>
          <a:prstGeom prst="rect">
            <a:avLst/>
          </a:prstGeom>
        </p:spPr>
      </p:pic>
      <p:sp>
        <p:nvSpPr>
          <p:cNvPr id="5" name="Tijdelijke aanduiding voor voettekst 4"/>
          <p:cNvSpPr>
            <a:spLocks noGrp="1"/>
          </p:cNvSpPr>
          <p:nvPr>
            <p:ph type="ftr" sz="quarter" idx="3"/>
          </p:nvPr>
        </p:nvSpPr>
        <p:spPr>
          <a:xfrm>
            <a:off x="270000" y="6300000"/>
            <a:ext cx="4050000" cy="151200"/>
          </a:xfrm>
          <a:prstGeom prst="rect">
            <a:avLst/>
          </a:prstGeom>
        </p:spPr>
        <p:txBody>
          <a:bodyPr vert="horz" lIns="0" tIns="0" rIns="0" bIns="0" rtlCol="0" anchor="ctr"/>
          <a:lstStyle>
            <a:lvl1pPr algn="l">
              <a:defRPr sz="600">
                <a:solidFill>
                  <a:schemeClr val="accent2"/>
                </a:solidFill>
              </a:defRPr>
            </a:lvl1pPr>
          </a:lstStyle>
          <a:p>
            <a:endParaRPr lang="en-GB" dirty="0"/>
          </a:p>
        </p:txBody>
      </p:sp>
    </p:spTree>
    <p:extLst>
      <p:ext uri="{BB962C8B-B14F-4D97-AF65-F5344CB8AC3E}">
        <p14:creationId xmlns:p14="http://schemas.microsoft.com/office/powerpoint/2010/main" val="18249290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p:txStyles>
    <p:titleStyle>
      <a:lvl1pPr algn="l" defTabSz="685800" rtl="0" eaLnBrk="1" latinLnBrk="0" hangingPunct="1">
        <a:lnSpc>
          <a:spcPts val="3300"/>
        </a:lnSpc>
        <a:spcBef>
          <a:spcPct val="0"/>
        </a:spcBef>
        <a:buNone/>
        <a:defRPr sz="2400" b="1" kern="1200" cap="all" baseline="0">
          <a:solidFill>
            <a:schemeClr val="accent2"/>
          </a:solidFill>
          <a:latin typeface="+mj-lt"/>
          <a:ea typeface="+mj-ea"/>
          <a:cs typeface="+mj-cs"/>
        </a:defRPr>
      </a:lvl1pPr>
    </p:titleStyle>
    <p:bodyStyle>
      <a:lvl1pPr marL="0" indent="-270000" algn="l" defTabSz="685800" rtl="0" eaLnBrk="1" latinLnBrk="0" hangingPunct="1">
        <a:lnSpc>
          <a:spcPts val="18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40000" indent="-270000" algn="l" defTabSz="685800" rtl="0" eaLnBrk="1" latinLnBrk="0" hangingPunct="1">
        <a:lnSpc>
          <a:spcPts val="135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2pPr>
      <a:lvl3pPr marL="810000" indent="-270000" algn="l" defTabSz="685800" rtl="0" eaLnBrk="1" latinLnBrk="0" hangingPunct="1">
        <a:lnSpc>
          <a:spcPts val="135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3pPr>
      <a:lvl4pPr marL="1080000" indent="-270000" algn="l" defTabSz="685800" rtl="0" eaLnBrk="1" latinLnBrk="0" hangingPunct="1">
        <a:lnSpc>
          <a:spcPts val="135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4pPr>
      <a:lvl5pPr marL="1350000" indent="-270000" algn="l" defTabSz="685800" rtl="0" eaLnBrk="1" latinLnBrk="0" hangingPunct="1">
        <a:lnSpc>
          <a:spcPts val="135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588224" y="6227888"/>
            <a:ext cx="2133600" cy="241003"/>
          </a:xfrm>
          <a:prstGeom prst="rect">
            <a:avLst/>
          </a:prstGeom>
        </p:spPr>
        <p:txBody>
          <a:bodyPr vert="horz" lIns="91440" tIns="45720" rIns="91440" bIns="45720" rtlCol="0" anchor="ctr"/>
          <a:lstStyle>
            <a:lvl1pPr algn="r">
              <a:defRPr sz="1000">
                <a:solidFill>
                  <a:srgbClr val="004682"/>
                </a:solidFill>
                <a:latin typeface="Arial" panose="020B0604020202020204" pitchFamily="34" charset="0"/>
                <a:cs typeface="Arial" panose="020B0604020202020204" pitchFamily="34" charset="0"/>
              </a:defRPr>
            </a:lvl1pPr>
          </a:lstStyle>
          <a:p>
            <a:r>
              <a:rPr lang="nl-NL" dirty="0"/>
              <a:t>8 December 2015</a:t>
            </a:r>
          </a:p>
        </p:txBody>
      </p:sp>
      <p:sp>
        <p:nvSpPr>
          <p:cNvPr id="5" name="Tijdelijke aanduiding voor voettekst 4"/>
          <p:cNvSpPr>
            <a:spLocks noGrp="1"/>
          </p:cNvSpPr>
          <p:nvPr>
            <p:ph type="ftr" sz="quarter" idx="3"/>
          </p:nvPr>
        </p:nvSpPr>
        <p:spPr>
          <a:xfrm>
            <a:off x="467545" y="6229228"/>
            <a:ext cx="3688531" cy="216025"/>
          </a:xfrm>
          <a:prstGeom prst="rect">
            <a:avLst/>
          </a:prstGeom>
        </p:spPr>
        <p:txBody>
          <a:bodyPr vert="horz" lIns="91440" tIns="45720" rIns="91440" bIns="45720" rtlCol="0" anchor="ctr"/>
          <a:lstStyle>
            <a:lvl1pPr algn="l">
              <a:defRPr sz="1000">
                <a:solidFill>
                  <a:srgbClr val="004682"/>
                </a:solidFill>
                <a:latin typeface="Arial" panose="020B0604020202020204" pitchFamily="34" charset="0"/>
                <a:cs typeface="Arial" panose="020B0604020202020204" pitchFamily="34" charset="0"/>
              </a:defRPr>
            </a:lvl1pPr>
          </a:lstStyle>
          <a:p>
            <a:endParaRPr lang="nl-NL" dirty="0"/>
          </a:p>
        </p:txBody>
      </p:sp>
      <p:sp>
        <p:nvSpPr>
          <p:cNvPr id="6" name="Tijdelijke aanduiding voor dianummer 5"/>
          <p:cNvSpPr>
            <a:spLocks noGrp="1"/>
          </p:cNvSpPr>
          <p:nvPr>
            <p:ph type="sldNum" sz="quarter" idx="4"/>
          </p:nvPr>
        </p:nvSpPr>
        <p:spPr>
          <a:xfrm>
            <a:off x="467544" y="6445251"/>
            <a:ext cx="2133600" cy="196131"/>
          </a:xfrm>
          <a:prstGeom prst="rect">
            <a:avLst/>
          </a:prstGeom>
        </p:spPr>
        <p:txBody>
          <a:bodyPr vert="horz" lIns="91440" tIns="45720" rIns="91440" bIns="45720" rtlCol="0" anchor="ctr"/>
          <a:lstStyle>
            <a:lvl1pPr algn="l">
              <a:defRPr sz="1000">
                <a:solidFill>
                  <a:srgbClr val="004682"/>
                </a:solidFill>
                <a:latin typeface="Arial" panose="020B0604020202020204" pitchFamily="34" charset="0"/>
                <a:cs typeface="Arial" panose="020B0604020202020204" pitchFamily="34" charset="0"/>
              </a:defRPr>
            </a:lvl1pPr>
          </a:lstStyle>
          <a:p>
            <a:fld id="{A977059A-DBE1-4C1F-BE69-A07B1852ADD5}" type="slidenum">
              <a:rPr lang="nl-NL" smtClean="0"/>
              <a:pPr/>
              <a:t>‹nr.›</a:t>
            </a:fld>
            <a:endParaRPr lang="nl-NL" dirty="0"/>
          </a:p>
        </p:txBody>
      </p:sp>
      <p:sp>
        <p:nvSpPr>
          <p:cNvPr id="11" name="Line 7"/>
          <p:cNvSpPr>
            <a:spLocks noChangeShapeType="1"/>
          </p:cNvSpPr>
          <p:nvPr/>
        </p:nvSpPr>
        <p:spPr bwMode="auto">
          <a:xfrm>
            <a:off x="0" y="6021388"/>
            <a:ext cx="9144000" cy="0"/>
          </a:xfrm>
          <a:prstGeom prst="line">
            <a:avLst/>
          </a:prstGeom>
          <a:noFill/>
          <a:ln w="6350">
            <a:solidFill>
              <a:srgbClr val="00468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12" name="Picture 8" descr="POL_Monogram_Logo_Blauw_RGB_300dp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2606" y="6032501"/>
            <a:ext cx="498788" cy="82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6385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sldNum="0" hdr="0" ftr="0"/>
  <p:txStyles>
    <p:titleStyle>
      <a:lvl1pPr algn="l" defTabSz="914400" rtl="0" eaLnBrk="1" latinLnBrk="0" hangingPunct="1">
        <a:spcBef>
          <a:spcPct val="0"/>
        </a:spcBef>
        <a:buNone/>
        <a:defRPr sz="4400" b="1" kern="1200">
          <a:solidFill>
            <a:srgbClr val="00468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rgbClr val="004682"/>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Wingdings" panose="05000000000000000000" pitchFamily="2" charset="2"/>
        <a:buChar char="§"/>
        <a:defRPr sz="2800" kern="1200">
          <a:solidFill>
            <a:srgbClr val="004682"/>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rgbClr val="00468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68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468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10/3/2019</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‹nr.›</a:t>
            </a:fld>
            <a:endParaRPr lang="en-US" dirty="0"/>
          </a:p>
        </p:txBody>
      </p:sp>
    </p:spTree>
    <p:extLst>
      <p:ext uri="{BB962C8B-B14F-4D97-AF65-F5344CB8AC3E}">
        <p14:creationId xmlns:p14="http://schemas.microsoft.com/office/powerpoint/2010/main" val="277085506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zM8tYp699T4"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zM8tYp699T4"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xml"/><Relationship Id="rId5" Type="http://schemas.openxmlformats.org/officeDocument/2006/relationships/image" Target="../media/image40.jp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2.jpg"/><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5.png"/><Relationship Id="rId1" Type="http://schemas.openxmlformats.org/officeDocument/2006/relationships/slideLayout" Target="../slideLayouts/slideLayout11.xml"/><Relationship Id="rId5" Type="http://schemas.openxmlformats.org/officeDocument/2006/relationships/slide" Target="slide37.xml"/><Relationship Id="rId4" Type="http://schemas.openxmlformats.org/officeDocument/2006/relationships/slide" Target="slide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mailto:meldondermijning@meierijstad.nl" TargetMode="Externa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mailto:rjanssen@meierijstad.nl" TargetMode="External"/><Relationship Id="rId2" Type="http://schemas.openxmlformats.org/officeDocument/2006/relationships/hyperlink" Target="mailto:meldondermijning@meierijstad.nl" TargetMode="External"/><Relationship Id="rId1" Type="http://schemas.openxmlformats.org/officeDocument/2006/relationships/slideLayout" Target="../slideLayouts/slideLayout11.xml"/><Relationship Id="rId5" Type="http://schemas.openxmlformats.org/officeDocument/2006/relationships/image" Target="../media/image66.jpg"/><Relationship Id="rId4" Type="http://schemas.openxmlformats.org/officeDocument/2006/relationships/hyperlink" Target="mailto:avos@meierijstad.n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2.png"/><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3.png"/><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4.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4810B35-AF05-400C-BD2E-374034DD35FD}"/>
              </a:ext>
            </a:extLst>
          </p:cNvPr>
          <p:cNvPicPr>
            <a:picLocks noChangeAspect="1"/>
          </p:cNvPicPr>
          <p:nvPr/>
        </p:nvPicPr>
        <p:blipFill rotWithShape="1">
          <a:blip r:embed="rId2"/>
          <a:srcRect r="4652" b="-1"/>
          <a:stretch/>
        </p:blipFill>
        <p:spPr>
          <a:xfrm>
            <a:off x="15" y="857250"/>
            <a:ext cx="9143985" cy="3153748"/>
          </a:xfrm>
          <a:prstGeom prst="rect">
            <a:avLst/>
          </a:prstGeom>
        </p:spPr>
      </p:pic>
      <p:sp>
        <p:nvSpPr>
          <p:cNvPr id="8" name="Tekstvak 7">
            <a:extLst>
              <a:ext uri="{FF2B5EF4-FFF2-40B4-BE49-F238E27FC236}">
                <a16:creationId xmlns:a16="http://schemas.microsoft.com/office/drawing/2014/main" id="{B5FECF23-054A-46D5-A9AA-22084BF5A684}"/>
              </a:ext>
            </a:extLst>
          </p:cNvPr>
          <p:cNvSpPr txBox="1"/>
          <p:nvPr/>
        </p:nvSpPr>
        <p:spPr>
          <a:xfrm>
            <a:off x="569079" y="4185665"/>
            <a:ext cx="7967113" cy="1973087"/>
          </a:xfrm>
          <a:prstGeom prst="rect">
            <a:avLst/>
          </a:prstGeom>
        </p:spPr>
        <p:txBody>
          <a:bodyPr vert="horz" lIns="68580" tIns="34290" rIns="68580" bIns="34290" rtlCol="0" anchor="b">
            <a:normAutofit fontScale="85000" lnSpcReduction="10000"/>
          </a:bodyPr>
          <a:lstStyle/>
          <a:p>
            <a:pPr algn="ctr" defTabSz="685800" fontAlgn="auto">
              <a:lnSpc>
                <a:spcPct val="90000"/>
              </a:lnSpc>
              <a:spcAft>
                <a:spcPts val="450"/>
              </a:spcAft>
            </a:pPr>
            <a:r>
              <a:rPr lang="en-US" sz="5200" cap="all" dirty="0">
                <a:solidFill>
                  <a:prstClr val="black"/>
                </a:solidFill>
                <a:latin typeface="Tw Cen MT" panose="020B0602020104020603"/>
                <a:ea typeface="+mn-ea"/>
              </a:rPr>
              <a:t>Hoe (brand)</a:t>
            </a:r>
            <a:r>
              <a:rPr lang="en-US" sz="5200" cap="all" dirty="0" err="1">
                <a:solidFill>
                  <a:prstClr val="black"/>
                </a:solidFill>
                <a:latin typeface="Tw Cen MT" panose="020B0602020104020603"/>
                <a:ea typeface="+mn-ea"/>
              </a:rPr>
              <a:t>veilig</a:t>
            </a:r>
            <a:r>
              <a:rPr lang="en-US" sz="5200" cap="all" dirty="0">
                <a:solidFill>
                  <a:prstClr val="black"/>
                </a:solidFill>
                <a:latin typeface="Tw Cen MT" panose="020B0602020104020603"/>
                <a:ea typeface="+mn-ea"/>
              </a:rPr>
              <a:t> is je </a:t>
            </a:r>
            <a:r>
              <a:rPr lang="en-US" sz="5200" cap="all" dirty="0" err="1">
                <a:solidFill>
                  <a:prstClr val="black"/>
                </a:solidFill>
                <a:latin typeface="Tw Cen MT" panose="020B0602020104020603"/>
                <a:ea typeface="+mn-ea"/>
              </a:rPr>
              <a:t>bedrijf</a:t>
            </a:r>
            <a:r>
              <a:rPr lang="en-US" sz="5200" cap="all" dirty="0">
                <a:solidFill>
                  <a:prstClr val="black"/>
                </a:solidFill>
                <a:latin typeface="Tw Cen MT" panose="020B0602020104020603"/>
                <a:ea typeface="+mn-ea"/>
              </a:rPr>
              <a:t>?</a:t>
            </a:r>
          </a:p>
          <a:p>
            <a:pPr algn="ctr" defTabSz="685800" fontAlgn="auto">
              <a:lnSpc>
                <a:spcPct val="90000"/>
              </a:lnSpc>
              <a:spcAft>
                <a:spcPts val="450"/>
              </a:spcAft>
            </a:pPr>
            <a:endParaRPr lang="en-US" sz="4050" cap="all" dirty="0">
              <a:solidFill>
                <a:prstClr val="black"/>
              </a:solidFill>
              <a:latin typeface="Tw Cen MT" panose="020B0602020104020603"/>
              <a:ea typeface="+mn-ea"/>
            </a:endParaRPr>
          </a:p>
          <a:p>
            <a:pPr algn="ctr" defTabSz="685800" fontAlgn="auto">
              <a:lnSpc>
                <a:spcPct val="90000"/>
              </a:lnSpc>
              <a:spcAft>
                <a:spcPts val="450"/>
              </a:spcAft>
            </a:pPr>
            <a:r>
              <a:rPr lang="en-US" sz="3500" cap="all" dirty="0">
                <a:solidFill>
                  <a:prstClr val="black"/>
                </a:solidFill>
                <a:latin typeface="Tw Cen MT" panose="020B0602020104020603"/>
                <a:ea typeface="+mn-ea"/>
              </a:rPr>
              <a:t>Platform Ondernemend Meierijstad (POM)</a:t>
            </a:r>
          </a:p>
          <a:p>
            <a:pPr algn="ctr" defTabSz="685800" fontAlgn="auto">
              <a:lnSpc>
                <a:spcPct val="90000"/>
              </a:lnSpc>
              <a:spcAft>
                <a:spcPts val="450"/>
              </a:spcAft>
            </a:pPr>
            <a:r>
              <a:rPr lang="en-US" sz="2550" cap="all" dirty="0">
                <a:solidFill>
                  <a:prstClr val="black"/>
                </a:solidFill>
                <a:latin typeface="Tw Cen MT" panose="020B0602020104020603"/>
                <a:ea typeface="+mn-ea"/>
              </a:rPr>
              <a:t>30-09-2019</a:t>
            </a:r>
          </a:p>
        </p:txBody>
      </p:sp>
    </p:spTree>
    <p:extLst>
      <p:ext uri="{BB962C8B-B14F-4D97-AF65-F5344CB8AC3E}">
        <p14:creationId xmlns:p14="http://schemas.microsoft.com/office/powerpoint/2010/main" val="3330808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QuickScan</a:t>
            </a:r>
          </a:p>
        </p:txBody>
      </p:sp>
      <p:pic>
        <p:nvPicPr>
          <p:cNvPr id="4" name="Tijdelijke aanduiding voor inhoud 3"/>
          <p:cNvPicPr>
            <a:picLocks noGrp="1" noChangeAspect="1"/>
          </p:cNvPicPr>
          <p:nvPr>
            <p:ph idx="1"/>
          </p:nvPr>
        </p:nvPicPr>
        <p:blipFill rotWithShape="1">
          <a:blip r:embed="rId2"/>
          <a:srcRect t="949"/>
          <a:stretch/>
        </p:blipFill>
        <p:spPr>
          <a:xfrm>
            <a:off x="4604503" y="1473440"/>
            <a:ext cx="2636288" cy="3700463"/>
          </a:xfrm>
          <a:prstGeom prst="rect">
            <a:avLst/>
          </a:prstGeom>
          <a:effectLst>
            <a:outerShdw blurRad="50800" dist="38100" dir="2700000" algn="tl" rotWithShape="0">
              <a:prstClr val="black">
                <a:alpha val="40000"/>
              </a:prstClr>
            </a:outerShdw>
          </a:effectLst>
        </p:spPr>
      </p:pic>
      <p:pic>
        <p:nvPicPr>
          <p:cNvPr id="5" name="Afbeelding 4"/>
          <p:cNvPicPr>
            <a:picLocks noChangeAspect="1"/>
          </p:cNvPicPr>
          <p:nvPr/>
        </p:nvPicPr>
        <p:blipFill rotWithShape="1">
          <a:blip r:embed="rId3"/>
          <a:srcRect t="463" b="-1"/>
          <a:stretch/>
        </p:blipFill>
        <p:spPr>
          <a:xfrm>
            <a:off x="5507490" y="1937034"/>
            <a:ext cx="3015409" cy="42739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177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Werk Samen</a:t>
            </a:r>
          </a:p>
        </p:txBody>
      </p:sp>
      <p:sp>
        <p:nvSpPr>
          <p:cNvPr id="3" name="Ondertitel 2"/>
          <p:cNvSpPr>
            <a:spLocks noGrp="1"/>
          </p:cNvSpPr>
          <p:nvPr>
            <p:ph type="subTitle" idx="1"/>
          </p:nvPr>
        </p:nvSpPr>
        <p:spPr/>
        <p:txBody>
          <a:bodyPr>
            <a:normAutofit/>
          </a:bodyPr>
          <a:lstStyle/>
          <a:p>
            <a:r>
              <a:rPr lang="nl-NL" sz="4400" dirty="0"/>
              <a:t>Politie</a:t>
            </a:r>
          </a:p>
        </p:txBody>
      </p:sp>
    </p:spTree>
    <p:extLst>
      <p:ext uri="{BB962C8B-B14F-4D97-AF65-F5344CB8AC3E}">
        <p14:creationId xmlns:p14="http://schemas.microsoft.com/office/powerpoint/2010/main" val="81961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a:t>Politie</a:t>
            </a:r>
            <a:r>
              <a:rPr lang="en-US" dirty="0"/>
              <a:t>				</a:t>
            </a:r>
            <a:endParaRPr lang="nl-NL" dirty="0"/>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r>
              <a:rPr lang="nl-NL">
                <a:ea typeface="+mn-ea"/>
              </a:rPr>
              <a:t>8 december 2015</a:t>
            </a:r>
            <a:endParaRPr lang="nl-NL" dirty="0">
              <a:ea typeface="+mn-ea"/>
            </a:endParaRPr>
          </a:p>
        </p:txBody>
      </p:sp>
      <p:sp>
        <p:nvSpPr>
          <p:cNvPr id="4" name="Ondertitel 3"/>
          <p:cNvSpPr>
            <a:spLocks noGrp="1"/>
          </p:cNvSpPr>
          <p:nvPr>
            <p:ph type="subTitle" idx="1"/>
          </p:nvPr>
        </p:nvSpPr>
        <p:spPr/>
        <p:txBody>
          <a:bodyPr>
            <a:normAutofit/>
          </a:bodyPr>
          <a:lstStyle/>
          <a:p>
            <a:r>
              <a:rPr lang="en-US" dirty="0"/>
              <a:t>KVO</a:t>
            </a:r>
          </a:p>
          <a:p>
            <a:r>
              <a:rPr lang="en-US" dirty="0" err="1"/>
              <a:t>Veiligheid</a:t>
            </a:r>
            <a:endParaRPr lang="en-US" dirty="0"/>
          </a:p>
          <a:p>
            <a:r>
              <a:rPr lang="en-US" dirty="0" err="1"/>
              <a:t>Openbare</a:t>
            </a:r>
            <a:r>
              <a:rPr lang="en-US" dirty="0"/>
              <a:t> </a:t>
            </a:r>
            <a:r>
              <a:rPr lang="en-US" dirty="0" err="1"/>
              <a:t>Orde</a:t>
            </a:r>
            <a:r>
              <a:rPr lang="en-US" dirty="0"/>
              <a:t> </a:t>
            </a:r>
          </a:p>
          <a:p>
            <a:r>
              <a:rPr lang="en-US" dirty="0" err="1"/>
              <a:t>Samenwerking</a:t>
            </a:r>
            <a:r>
              <a:rPr lang="en-US" dirty="0"/>
              <a:t> </a:t>
            </a:r>
            <a:r>
              <a:rPr lang="en-US" dirty="0" err="1"/>
              <a:t>ketenpartners</a:t>
            </a:r>
            <a:endParaRPr lang="en-US" dirty="0"/>
          </a:p>
          <a:p>
            <a:r>
              <a:rPr lang="en-US" dirty="0" err="1"/>
              <a:t>Samenwerking</a:t>
            </a:r>
            <a:r>
              <a:rPr lang="en-US" dirty="0"/>
              <a:t> </a:t>
            </a:r>
            <a:r>
              <a:rPr lang="en-US" dirty="0" err="1"/>
              <a:t>Ondernemers</a:t>
            </a:r>
            <a:endParaRPr lang="en-US" dirty="0"/>
          </a:p>
          <a:p>
            <a:r>
              <a:rPr lang="en-US" dirty="0" err="1"/>
              <a:t>Samenwerking</a:t>
            </a:r>
            <a:r>
              <a:rPr lang="en-US" dirty="0"/>
              <a:t> </a:t>
            </a:r>
            <a:r>
              <a:rPr lang="en-US" dirty="0" err="1"/>
              <a:t>Bewoners</a:t>
            </a:r>
            <a:endParaRPr lang="en-US" dirty="0"/>
          </a:p>
          <a:p>
            <a:pPr marL="0" indent="0">
              <a:buNone/>
            </a:pPr>
            <a:endParaRPr lang="nl-NL" dirty="0"/>
          </a:p>
        </p:txBody>
      </p:sp>
    </p:spTree>
    <p:extLst>
      <p:ext uri="{BB962C8B-B14F-4D97-AF65-F5344CB8AC3E}">
        <p14:creationId xmlns:p14="http://schemas.microsoft.com/office/powerpoint/2010/main" val="416629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r>
              <a:rPr lang="nl-NL">
                <a:ea typeface="+mn-ea"/>
              </a:rPr>
              <a:t>8 december 2015</a:t>
            </a:r>
            <a:endParaRPr lang="nl-NL" dirty="0">
              <a:ea typeface="+mn-ea"/>
            </a:endParaRPr>
          </a:p>
        </p:txBody>
      </p:sp>
      <p:sp>
        <p:nvSpPr>
          <p:cNvPr id="4" name="Ondertitel 3"/>
          <p:cNvSpPr>
            <a:spLocks noGrp="1"/>
          </p:cNvSpPr>
          <p:nvPr>
            <p:ph type="subTitle" idx="1"/>
          </p:nvPr>
        </p:nvSpPr>
        <p:spPr/>
        <p:txBody>
          <a:bodyPr/>
          <a:lstStyle/>
          <a:p>
            <a:pPr marL="0" indent="0">
              <a:buNone/>
            </a:pPr>
            <a:r>
              <a:rPr lang="nl-NL" dirty="0">
                <a:hlinkClick r:id="rId2"/>
              </a:rPr>
              <a:t>https://youtu.be/zM8tYp699T4  </a:t>
            </a:r>
            <a:endParaRPr lang="nl-NL" dirty="0"/>
          </a:p>
        </p:txBody>
      </p:sp>
    </p:spTree>
    <p:extLst>
      <p:ext uri="{BB962C8B-B14F-4D97-AF65-F5344CB8AC3E}">
        <p14:creationId xmlns:p14="http://schemas.microsoft.com/office/powerpoint/2010/main" val="15823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Wat is een verdachte situatie?</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412B68D7-E72F-4A6B-9137-AE879E694515}"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lstStyle/>
          <a:p>
            <a:pPr>
              <a:buFont typeface="Arial" panose="020B0604020202020204" pitchFamily="34" charset="0"/>
              <a:buChar char="•"/>
            </a:pPr>
            <a:r>
              <a:rPr lang="nl-NL" dirty="0"/>
              <a:t>Een situatie die afwijkt van een normale situatie, waarbij er mogelijk sprake is van (een voorverkenning van) een misdrijf</a:t>
            </a:r>
          </a:p>
          <a:p>
            <a:pPr>
              <a:buFont typeface="Arial" panose="020B0604020202020204" pitchFamily="34" charset="0"/>
              <a:buChar char="•"/>
            </a:pPr>
            <a:r>
              <a:rPr lang="nl-NL" dirty="0"/>
              <a:t>Gaat vaak gepaard met een zogenaamd ‘</a:t>
            </a:r>
            <a:r>
              <a:rPr lang="nl-NL" dirty="0" err="1"/>
              <a:t>onderbuikgevoel</a:t>
            </a:r>
            <a:r>
              <a:rPr lang="nl-NL" dirty="0"/>
              <a:t>’</a:t>
            </a:r>
          </a:p>
        </p:txBody>
      </p:sp>
    </p:spTree>
    <p:extLst>
      <p:ext uri="{BB962C8B-B14F-4D97-AF65-F5344CB8AC3E}">
        <p14:creationId xmlns:p14="http://schemas.microsoft.com/office/powerpoint/2010/main" val="16636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1FCD6034-8D9A-461A-80A2-8D92E7969C59}"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normAutofit/>
          </a:bodyPr>
          <a:lstStyle/>
          <a:p>
            <a:pPr marL="0" indent="0">
              <a:buNone/>
            </a:pPr>
            <a:r>
              <a:rPr lang="nl-NL" sz="800" dirty="0">
                <a:hlinkClick r:id="rId3"/>
              </a:rPr>
              <a:t>https://youtu.be/zM8tYp699T4</a:t>
            </a:r>
            <a:endParaRPr lang="nl-NL" sz="800" dirty="0"/>
          </a:p>
          <a:p>
            <a:pPr marL="0" indent="0" algn="ctr">
              <a:buNone/>
            </a:pPr>
            <a:r>
              <a:rPr lang="nl-NL" sz="7200" dirty="0"/>
              <a:t>BEL 112</a:t>
            </a:r>
          </a:p>
        </p:txBody>
      </p:sp>
    </p:spTree>
    <p:extLst>
      <p:ext uri="{BB962C8B-B14F-4D97-AF65-F5344CB8AC3E}">
        <p14:creationId xmlns:p14="http://schemas.microsoft.com/office/powerpoint/2010/main" val="2420086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Informatie</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4A5E503F-C6C9-4E0B-9DFF-68CE09765735}"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normAutofit fontScale="92500"/>
          </a:bodyPr>
          <a:lstStyle/>
          <a:p>
            <a:pPr marL="0" indent="0">
              <a:buNone/>
            </a:pPr>
            <a:r>
              <a:rPr lang="nl-NL" dirty="0"/>
              <a:t>Welke informatie is cruciaal voor ons?</a:t>
            </a:r>
          </a:p>
          <a:p>
            <a:pPr>
              <a:buFont typeface="Arial" panose="020B0604020202020204" pitchFamily="34" charset="0"/>
              <a:buChar char="•"/>
            </a:pPr>
            <a:r>
              <a:rPr lang="nl-NL" dirty="0"/>
              <a:t>Locatie</a:t>
            </a:r>
          </a:p>
          <a:p>
            <a:pPr>
              <a:buFont typeface="Arial" panose="020B0604020202020204" pitchFamily="34" charset="0"/>
              <a:buChar char="•"/>
            </a:pPr>
            <a:r>
              <a:rPr lang="nl-NL" dirty="0"/>
              <a:t>Signalement</a:t>
            </a:r>
          </a:p>
          <a:p>
            <a:pPr marL="457200" lvl="1" indent="0">
              <a:buNone/>
            </a:pPr>
            <a:r>
              <a:rPr lang="nl-NL" dirty="0"/>
              <a:t>Leeftijd, lengte, bril/snor/baard, kleding, huidskleur, haardracht, tatoeages, schoenen, opvallende kenmerken</a:t>
            </a:r>
          </a:p>
          <a:p>
            <a:pPr>
              <a:buFont typeface="Arial" panose="020B0604020202020204" pitchFamily="34" charset="0"/>
              <a:buChar char="•"/>
            </a:pPr>
            <a:r>
              <a:rPr lang="nl-NL" dirty="0"/>
              <a:t>Kenteken voertuig</a:t>
            </a:r>
          </a:p>
          <a:p>
            <a:pPr marL="457200" lvl="1" indent="0">
              <a:buNone/>
            </a:pPr>
            <a:r>
              <a:rPr lang="nl-NL" dirty="0"/>
              <a:t>Kenteken, merk en type, kleur, bijzondere kenmerken</a:t>
            </a:r>
          </a:p>
          <a:p>
            <a:pPr>
              <a:buFont typeface="Arial" panose="020B0604020202020204" pitchFamily="34" charset="0"/>
              <a:buChar char="•"/>
            </a:pPr>
            <a:r>
              <a:rPr lang="nl-NL" dirty="0"/>
              <a:t>Vluchtrichting dader</a:t>
            </a:r>
          </a:p>
        </p:txBody>
      </p:sp>
    </p:spTree>
    <p:extLst>
      <p:ext uri="{BB962C8B-B14F-4D97-AF65-F5344CB8AC3E}">
        <p14:creationId xmlns:p14="http://schemas.microsoft.com/office/powerpoint/2010/main" val="287140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112 of 0900-8844</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E7599A51-E1BF-4B1E-B303-B66143BA6CA2}"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lstStyle/>
          <a:p>
            <a:pPr>
              <a:buFont typeface="Arial" panose="020B0604020202020204" pitchFamily="34" charset="0"/>
              <a:buChar char="•"/>
            </a:pPr>
            <a:r>
              <a:rPr lang="nl-NL" dirty="0"/>
              <a:t>In geval van spoed: 112</a:t>
            </a:r>
          </a:p>
          <a:p>
            <a:pPr>
              <a:buFont typeface="Arial" panose="020B0604020202020204" pitchFamily="34" charset="0"/>
              <a:buChar char="•"/>
            </a:pPr>
            <a:r>
              <a:rPr lang="nl-NL" dirty="0"/>
              <a:t>Overige meldingen: 0900-8844</a:t>
            </a:r>
          </a:p>
        </p:txBody>
      </p:sp>
    </p:spTree>
    <p:extLst>
      <p:ext uri="{BB962C8B-B14F-4D97-AF65-F5344CB8AC3E}">
        <p14:creationId xmlns:p14="http://schemas.microsoft.com/office/powerpoint/2010/main" val="2333829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Wanneer 0900-8844?</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8F1C5BD0-BEB7-4F50-8B47-8B80AA2EBDBA}"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normAutofit/>
          </a:bodyPr>
          <a:lstStyle/>
          <a:p>
            <a:pPr marL="0" indent="0">
              <a:buNone/>
            </a:pPr>
            <a:r>
              <a:rPr lang="nl-NL" dirty="0"/>
              <a:t>Voor onder andere de volgende zaken kunt u 0900-8844 bellen:</a:t>
            </a:r>
          </a:p>
          <a:p>
            <a:pPr>
              <a:buFont typeface="Arial" panose="020B0604020202020204" pitchFamily="34" charset="0"/>
              <a:buChar char="•"/>
            </a:pPr>
            <a:r>
              <a:rPr lang="nl-NL" dirty="0"/>
              <a:t>In uw straat zorgt een groep jongeren voor overlast</a:t>
            </a:r>
          </a:p>
          <a:p>
            <a:pPr>
              <a:buFont typeface="Arial" panose="020B0604020202020204" pitchFamily="34" charset="0"/>
              <a:buChar char="•"/>
            </a:pPr>
            <a:r>
              <a:rPr lang="nl-NL" dirty="0"/>
              <a:t>U heeft aangifte gedaan en wilt de voortgang van het onderzoek weten</a:t>
            </a:r>
          </a:p>
          <a:p>
            <a:pPr>
              <a:buFont typeface="Arial" panose="020B0604020202020204" pitchFamily="34" charset="0"/>
              <a:buChar char="•"/>
            </a:pPr>
            <a:r>
              <a:rPr lang="nl-NL" dirty="0"/>
              <a:t>Uw buren veroorzaken al de hele nacht geluidsoverlast</a:t>
            </a:r>
          </a:p>
        </p:txBody>
      </p:sp>
    </p:spTree>
    <p:extLst>
      <p:ext uri="{BB962C8B-B14F-4D97-AF65-F5344CB8AC3E}">
        <p14:creationId xmlns:p14="http://schemas.microsoft.com/office/powerpoint/2010/main" val="75591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Vragen?</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86EF061D-D93B-4572-9750-1572078505C6}"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lstStyle/>
          <a:p>
            <a:pPr marL="0" indent="0">
              <a:buNone/>
            </a:pPr>
            <a:endParaRPr lang="nl-NL" dirty="0"/>
          </a:p>
          <a:p>
            <a:pPr marL="0" indent="0">
              <a:buNone/>
            </a:pPr>
            <a:r>
              <a:rPr lang="nl-NL" dirty="0"/>
              <a:t>Heeft u nog vragen of opmerkingen?</a:t>
            </a:r>
          </a:p>
        </p:txBody>
      </p:sp>
    </p:spTree>
    <p:extLst>
      <p:ext uri="{BB962C8B-B14F-4D97-AF65-F5344CB8AC3E}">
        <p14:creationId xmlns:p14="http://schemas.microsoft.com/office/powerpoint/2010/main" val="130604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AD2BD-0776-4876-A3DF-5E90C000FC8B}"/>
              </a:ext>
            </a:extLst>
          </p:cNvPr>
          <p:cNvSpPr>
            <a:spLocks noGrp="1"/>
          </p:cNvSpPr>
          <p:nvPr>
            <p:ph type="title"/>
          </p:nvPr>
        </p:nvSpPr>
        <p:spPr>
          <a:xfrm>
            <a:off x="1890841" y="518142"/>
            <a:ext cx="5004665" cy="944897"/>
          </a:xfrm>
        </p:spPr>
        <p:txBody>
          <a:bodyPr vert="horz" lIns="68580" tIns="34290" rIns="68580" bIns="34290" rtlCol="0" anchor="ctr">
            <a:normAutofit/>
          </a:bodyPr>
          <a:lstStyle/>
          <a:p>
            <a:r>
              <a:rPr lang="en-US" sz="3200" b="1" dirty="0" err="1"/>
              <a:t>Programma</a:t>
            </a:r>
            <a:endParaRPr lang="en-US" sz="3200" b="1" dirty="0"/>
          </a:p>
        </p:txBody>
      </p:sp>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591271"/>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defTabSz="685800">
              <a:spcBef>
                <a:spcPts val="0"/>
              </a:spcBef>
              <a:spcAft>
                <a:spcPts val="0"/>
              </a:spcAft>
              <a:buNone/>
            </a:pPr>
            <a:r>
              <a:rPr lang="en-US" sz="1800" cap="all" dirty="0">
                <a:solidFill>
                  <a:schemeClr val="tx1"/>
                </a:solidFill>
              </a:rPr>
              <a:t>19.30 </a:t>
            </a:r>
            <a:r>
              <a:rPr lang="en-US" sz="1800" cap="all" dirty="0" err="1">
                <a:solidFill>
                  <a:schemeClr val="tx1"/>
                </a:solidFill>
              </a:rPr>
              <a:t>uur</a:t>
            </a:r>
            <a:r>
              <a:rPr lang="en-US" sz="1800" cap="all" dirty="0">
                <a:solidFill>
                  <a:schemeClr val="tx1"/>
                </a:solidFill>
              </a:rPr>
              <a:t>	</a:t>
            </a:r>
            <a:r>
              <a:rPr lang="en-US" sz="1800" cap="all" dirty="0" err="1">
                <a:solidFill>
                  <a:schemeClr val="tx1"/>
                </a:solidFill>
              </a:rPr>
              <a:t>Inloop</a:t>
            </a:r>
            <a:endParaRPr lang="en-US" sz="1800" cap="all" dirty="0">
              <a:solidFill>
                <a:schemeClr val="tx1"/>
              </a:solidFill>
            </a:endParaRP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20.00 </a:t>
            </a:r>
            <a:r>
              <a:rPr lang="en-US" sz="1800" cap="all" dirty="0" err="1">
                <a:solidFill>
                  <a:schemeClr val="tx1"/>
                </a:solidFill>
              </a:rPr>
              <a:t>uur</a:t>
            </a:r>
            <a:r>
              <a:rPr lang="en-US" sz="1800" cap="all" dirty="0">
                <a:solidFill>
                  <a:schemeClr val="tx1"/>
                </a:solidFill>
              </a:rPr>
              <a:t>	Opening / </a:t>
            </a:r>
            <a:r>
              <a:rPr lang="en-US" sz="1800" cap="all" dirty="0" err="1">
                <a:solidFill>
                  <a:schemeClr val="tx1"/>
                </a:solidFill>
              </a:rPr>
              <a:t>Keurmerk</a:t>
            </a:r>
            <a:r>
              <a:rPr lang="en-US" sz="1800" cap="all" dirty="0">
                <a:solidFill>
                  <a:schemeClr val="tx1"/>
                </a:solidFill>
              </a:rPr>
              <a:t> </a:t>
            </a:r>
            <a:r>
              <a:rPr lang="en-US" sz="1800" cap="all" dirty="0" err="1">
                <a:solidFill>
                  <a:schemeClr val="tx1"/>
                </a:solidFill>
              </a:rPr>
              <a:t>Veilig</a:t>
            </a:r>
            <a:r>
              <a:rPr lang="en-US" sz="1800" cap="all" dirty="0">
                <a:solidFill>
                  <a:schemeClr val="tx1"/>
                </a:solidFill>
              </a:rPr>
              <a:t> </a:t>
            </a:r>
            <a:r>
              <a:rPr lang="en-US" sz="1800" cap="all" dirty="0" err="1">
                <a:solidFill>
                  <a:schemeClr val="tx1"/>
                </a:solidFill>
              </a:rPr>
              <a:t>Ondernemen</a:t>
            </a:r>
            <a:r>
              <a:rPr lang="en-US" sz="1800" cap="all" dirty="0">
                <a:solidFill>
                  <a:schemeClr val="tx1"/>
                </a:solidFill>
              </a:rPr>
              <a:t> (KVO)</a:t>
            </a: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20.05 </a:t>
            </a:r>
            <a:r>
              <a:rPr lang="en-US" sz="1800" cap="all" dirty="0" err="1">
                <a:solidFill>
                  <a:schemeClr val="tx1"/>
                </a:solidFill>
              </a:rPr>
              <a:t>uur</a:t>
            </a:r>
            <a:r>
              <a:rPr lang="en-US" sz="1800" cap="all" dirty="0">
                <a:solidFill>
                  <a:schemeClr val="tx1"/>
                </a:solidFill>
              </a:rPr>
              <a:t>	</a:t>
            </a:r>
            <a:r>
              <a:rPr lang="en-US" sz="1800" cap="all" dirty="0" err="1">
                <a:solidFill>
                  <a:schemeClr val="tx1"/>
                </a:solidFill>
              </a:rPr>
              <a:t>Brandweer</a:t>
            </a:r>
            <a:r>
              <a:rPr lang="en-US" sz="1800" cap="all" dirty="0">
                <a:solidFill>
                  <a:schemeClr val="tx1"/>
                </a:solidFill>
              </a:rPr>
              <a:t> en </a:t>
            </a:r>
            <a:r>
              <a:rPr lang="en-US" sz="1800" cap="all" dirty="0" err="1">
                <a:solidFill>
                  <a:schemeClr val="tx1"/>
                </a:solidFill>
              </a:rPr>
              <a:t>Politie</a:t>
            </a:r>
            <a:r>
              <a:rPr lang="en-US" sz="1800" cap="all" dirty="0">
                <a:solidFill>
                  <a:schemeClr val="tx1"/>
                </a:solidFill>
              </a:rPr>
              <a:t>: tips &amp; Tricks op het </a:t>
            </a:r>
            <a:r>
              <a:rPr lang="en-US" sz="1800" cap="all" dirty="0" err="1">
                <a:solidFill>
                  <a:schemeClr val="tx1"/>
                </a:solidFill>
              </a:rPr>
              <a:t>gebied</a:t>
            </a:r>
            <a:r>
              <a:rPr lang="en-US" sz="1800" cap="all" dirty="0">
                <a:solidFill>
                  <a:schemeClr val="tx1"/>
                </a:solidFill>
              </a:rPr>
              <a:t> van </a:t>
            </a:r>
            <a:r>
              <a:rPr lang="en-US" sz="1800" cap="all" dirty="0" err="1">
                <a:solidFill>
                  <a:schemeClr val="tx1"/>
                </a:solidFill>
              </a:rPr>
              <a:t>veiligheid</a:t>
            </a:r>
            <a:endParaRPr lang="en-US" sz="1800" cap="all" dirty="0">
              <a:solidFill>
                <a:schemeClr val="tx1"/>
              </a:solidFill>
            </a:endParaRP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20.20 </a:t>
            </a:r>
            <a:r>
              <a:rPr lang="en-US" sz="1800" cap="all" dirty="0" err="1">
                <a:solidFill>
                  <a:schemeClr val="tx1"/>
                </a:solidFill>
              </a:rPr>
              <a:t>uur</a:t>
            </a:r>
            <a:r>
              <a:rPr lang="en-US" sz="1800" cap="all" dirty="0">
                <a:solidFill>
                  <a:schemeClr val="tx1"/>
                </a:solidFill>
              </a:rPr>
              <a:t>	gemeente: </a:t>
            </a:r>
            <a:r>
              <a:rPr lang="en-US" sz="1800" cap="all" dirty="0" err="1">
                <a:solidFill>
                  <a:schemeClr val="tx1"/>
                </a:solidFill>
              </a:rPr>
              <a:t>ondermijning</a:t>
            </a:r>
            <a:r>
              <a:rPr lang="en-US" sz="1800" cap="all" dirty="0">
                <a:solidFill>
                  <a:schemeClr val="tx1"/>
                </a:solidFill>
              </a:rPr>
              <a:t> in de </a:t>
            </a:r>
            <a:r>
              <a:rPr lang="en-US" sz="1800" cap="all" dirty="0" err="1">
                <a:solidFill>
                  <a:schemeClr val="tx1"/>
                </a:solidFill>
              </a:rPr>
              <a:t>praktijk</a:t>
            </a:r>
            <a:endParaRPr lang="en-US" sz="1800" cap="all" dirty="0">
              <a:solidFill>
                <a:schemeClr val="tx1"/>
              </a:solidFill>
            </a:endParaRP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20.40 </a:t>
            </a:r>
            <a:r>
              <a:rPr lang="en-US" sz="1800" cap="all" dirty="0" err="1">
                <a:solidFill>
                  <a:schemeClr val="tx1"/>
                </a:solidFill>
              </a:rPr>
              <a:t>uur</a:t>
            </a:r>
            <a:r>
              <a:rPr lang="en-US" sz="1800" cap="all" dirty="0">
                <a:solidFill>
                  <a:schemeClr val="tx1"/>
                </a:solidFill>
              </a:rPr>
              <a:t>	Frans van </a:t>
            </a:r>
            <a:r>
              <a:rPr lang="en-US" sz="1800" cap="all" dirty="0" err="1">
                <a:solidFill>
                  <a:schemeClr val="tx1"/>
                </a:solidFill>
              </a:rPr>
              <a:t>Zutven</a:t>
            </a:r>
            <a:r>
              <a:rPr lang="en-US" sz="1800" cap="all" dirty="0">
                <a:solidFill>
                  <a:schemeClr val="tx1"/>
                </a:solidFill>
              </a:rPr>
              <a:t>: “… en </a:t>
            </a:r>
            <a:r>
              <a:rPr lang="en-US" sz="1800" cap="all" dirty="0" err="1">
                <a:solidFill>
                  <a:schemeClr val="tx1"/>
                </a:solidFill>
              </a:rPr>
              <a:t>toen</a:t>
            </a:r>
            <a:r>
              <a:rPr lang="en-US" sz="1800" cap="all" dirty="0">
                <a:solidFill>
                  <a:schemeClr val="tx1"/>
                </a:solidFill>
              </a:rPr>
              <a:t> was </a:t>
            </a:r>
            <a:r>
              <a:rPr lang="en-US" sz="1800" cap="all" dirty="0" err="1">
                <a:solidFill>
                  <a:schemeClr val="tx1"/>
                </a:solidFill>
              </a:rPr>
              <a:t>er</a:t>
            </a:r>
            <a:r>
              <a:rPr lang="en-US" sz="1800" cap="all" dirty="0">
                <a:solidFill>
                  <a:schemeClr val="tx1"/>
                </a:solidFill>
              </a:rPr>
              <a:t> brand”</a:t>
            </a: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21.15 </a:t>
            </a:r>
            <a:r>
              <a:rPr lang="en-US" sz="1800" cap="all" dirty="0" err="1">
                <a:solidFill>
                  <a:schemeClr val="tx1"/>
                </a:solidFill>
              </a:rPr>
              <a:t>uur</a:t>
            </a:r>
            <a:r>
              <a:rPr lang="en-US" sz="1800" cap="all" dirty="0">
                <a:solidFill>
                  <a:schemeClr val="tx1"/>
                </a:solidFill>
              </a:rPr>
              <a:t>	</a:t>
            </a:r>
            <a:r>
              <a:rPr lang="en-US" sz="1800" cap="all" dirty="0" err="1">
                <a:solidFill>
                  <a:schemeClr val="tx1"/>
                </a:solidFill>
              </a:rPr>
              <a:t>Mogelijkheid</a:t>
            </a:r>
            <a:r>
              <a:rPr lang="en-US" sz="1800" cap="all" dirty="0">
                <a:solidFill>
                  <a:schemeClr val="tx1"/>
                </a:solidFill>
              </a:rPr>
              <a:t> voor </a:t>
            </a:r>
            <a:r>
              <a:rPr lang="en-US" sz="1800" cap="all" dirty="0" err="1">
                <a:solidFill>
                  <a:schemeClr val="tx1"/>
                </a:solidFill>
              </a:rPr>
              <a:t>vragen</a:t>
            </a:r>
            <a:r>
              <a:rPr lang="en-US" sz="1800" cap="all" dirty="0">
                <a:solidFill>
                  <a:schemeClr val="tx1"/>
                </a:solidFill>
              </a:rPr>
              <a:t> </a:t>
            </a:r>
            <a:r>
              <a:rPr lang="en-US" sz="1800" cap="all" dirty="0" err="1">
                <a:solidFill>
                  <a:schemeClr val="tx1"/>
                </a:solidFill>
              </a:rPr>
              <a:t>aan</a:t>
            </a:r>
            <a:r>
              <a:rPr lang="en-US" sz="1800" cap="all" dirty="0">
                <a:solidFill>
                  <a:schemeClr val="tx1"/>
                </a:solidFill>
              </a:rPr>
              <a:t> </a:t>
            </a:r>
            <a:r>
              <a:rPr lang="en-US" sz="1800" cap="all" dirty="0" err="1">
                <a:solidFill>
                  <a:schemeClr val="tx1"/>
                </a:solidFill>
              </a:rPr>
              <a:t>alle</a:t>
            </a:r>
            <a:r>
              <a:rPr lang="en-US" sz="1800" cap="all" dirty="0">
                <a:solidFill>
                  <a:schemeClr val="tx1"/>
                </a:solidFill>
              </a:rPr>
              <a:t> </a:t>
            </a:r>
            <a:r>
              <a:rPr lang="en-US" sz="1800" cap="all" dirty="0" err="1">
                <a:solidFill>
                  <a:schemeClr val="tx1"/>
                </a:solidFill>
              </a:rPr>
              <a:t>sprekers</a:t>
            </a:r>
            <a:endParaRPr lang="en-US" sz="1800" cap="all" dirty="0">
              <a:solidFill>
                <a:schemeClr val="tx1"/>
              </a:solidFill>
            </a:endParaRPr>
          </a:p>
          <a:p>
            <a:pPr marL="0" indent="0" defTabSz="685800">
              <a:spcBef>
                <a:spcPts val="0"/>
              </a:spcBef>
              <a:spcAft>
                <a:spcPts val="0"/>
              </a:spcAft>
              <a:buNone/>
            </a:pPr>
            <a:endParaRPr lang="en-US" sz="1800" cap="all" dirty="0">
              <a:solidFill>
                <a:schemeClr val="tx1"/>
              </a:solidFill>
            </a:endParaRPr>
          </a:p>
          <a:p>
            <a:pPr marL="0" indent="0" defTabSz="685800">
              <a:spcBef>
                <a:spcPts val="0"/>
              </a:spcBef>
              <a:spcAft>
                <a:spcPts val="0"/>
              </a:spcAft>
              <a:buNone/>
            </a:pPr>
            <a:r>
              <a:rPr lang="en-US" sz="1800" cap="all" dirty="0">
                <a:solidFill>
                  <a:schemeClr val="tx1"/>
                </a:solidFill>
              </a:rPr>
              <a:t>21.30 </a:t>
            </a:r>
            <a:r>
              <a:rPr lang="en-US" sz="1800" cap="all" dirty="0" err="1">
                <a:solidFill>
                  <a:schemeClr val="tx1"/>
                </a:solidFill>
              </a:rPr>
              <a:t>uur</a:t>
            </a:r>
            <a:r>
              <a:rPr lang="en-US" sz="1800" cap="all" dirty="0">
                <a:solidFill>
                  <a:schemeClr val="tx1"/>
                </a:solidFill>
              </a:rPr>
              <a:t>	</a:t>
            </a:r>
            <a:r>
              <a:rPr lang="en-US" sz="1800" cap="all" dirty="0" err="1">
                <a:solidFill>
                  <a:schemeClr val="tx1"/>
                </a:solidFill>
              </a:rPr>
              <a:t>afsluiting</a:t>
            </a:r>
            <a:r>
              <a:rPr lang="en-US" sz="1800" cap="all" dirty="0">
                <a:solidFill>
                  <a:schemeClr val="tx1"/>
                </a:solidFill>
              </a:rPr>
              <a:t> met </a:t>
            </a:r>
            <a:r>
              <a:rPr lang="en-US" sz="1800" cap="all" dirty="0" err="1">
                <a:solidFill>
                  <a:schemeClr val="tx1"/>
                </a:solidFill>
              </a:rPr>
              <a:t>een</a:t>
            </a:r>
            <a:r>
              <a:rPr lang="en-US" sz="1800" cap="all" dirty="0">
                <a:solidFill>
                  <a:schemeClr val="tx1"/>
                </a:solidFill>
              </a:rPr>
              <a:t> </a:t>
            </a:r>
            <a:r>
              <a:rPr lang="en-US" sz="1800" cap="all" dirty="0" err="1">
                <a:solidFill>
                  <a:schemeClr val="tx1"/>
                </a:solidFill>
              </a:rPr>
              <a:t>drankje</a:t>
            </a:r>
            <a:r>
              <a:rPr lang="nl-NL" sz="1800" cap="all" dirty="0">
                <a:solidFill>
                  <a:schemeClr val="tx1"/>
                </a:solidFill>
              </a:rPr>
              <a:t> </a:t>
            </a:r>
            <a:endParaRPr lang="en-US" sz="1800" cap="all" dirty="0">
              <a:solidFill>
                <a:schemeClr val="tx1"/>
              </a:solidFill>
            </a:endParaRPr>
          </a:p>
        </p:txBody>
      </p:sp>
      <p:pic>
        <p:nvPicPr>
          <p:cNvPr id="3" name="Afbeelding 2">
            <a:extLst>
              <a:ext uri="{FF2B5EF4-FFF2-40B4-BE49-F238E27FC236}">
                <a16:creationId xmlns:a16="http://schemas.microsoft.com/office/drawing/2014/main" id="{11C82D9C-2BE7-4A16-B5D0-87FF6D6F0002}"/>
              </a:ext>
            </a:extLst>
          </p:cNvPr>
          <p:cNvPicPr>
            <a:picLocks noChangeAspect="1"/>
          </p:cNvPicPr>
          <p:nvPr/>
        </p:nvPicPr>
        <p:blipFill>
          <a:blip r:embed="rId2"/>
          <a:stretch>
            <a:fillRect/>
          </a:stretch>
        </p:blipFill>
        <p:spPr>
          <a:xfrm>
            <a:off x="0" y="5938850"/>
            <a:ext cx="1787236" cy="919150"/>
          </a:xfrm>
          <a:prstGeom prst="rect">
            <a:avLst/>
          </a:prstGeom>
        </p:spPr>
      </p:pic>
      <p:pic>
        <p:nvPicPr>
          <p:cNvPr id="6" name="Afbeelding 5">
            <a:extLst>
              <a:ext uri="{FF2B5EF4-FFF2-40B4-BE49-F238E27FC236}">
                <a16:creationId xmlns:a16="http://schemas.microsoft.com/office/drawing/2014/main" id="{FA8A8682-CE19-4FB2-AE73-DB71DED4D0F0}"/>
              </a:ext>
            </a:extLst>
          </p:cNvPr>
          <p:cNvPicPr>
            <a:picLocks noChangeAspect="1"/>
          </p:cNvPicPr>
          <p:nvPr/>
        </p:nvPicPr>
        <p:blipFill>
          <a:blip r:embed="rId3"/>
          <a:stretch>
            <a:fillRect/>
          </a:stretch>
        </p:blipFill>
        <p:spPr>
          <a:xfrm>
            <a:off x="1787236" y="5929513"/>
            <a:ext cx="943264" cy="928487"/>
          </a:xfrm>
          <a:prstGeom prst="rect">
            <a:avLst/>
          </a:prstGeom>
        </p:spPr>
      </p:pic>
      <p:pic>
        <p:nvPicPr>
          <p:cNvPr id="7" name="Afbeelding 6">
            <a:extLst>
              <a:ext uri="{FF2B5EF4-FFF2-40B4-BE49-F238E27FC236}">
                <a16:creationId xmlns:a16="http://schemas.microsoft.com/office/drawing/2014/main" id="{B16865A1-D220-4540-A913-D4C2DD76C85D}"/>
              </a:ext>
            </a:extLst>
          </p:cNvPr>
          <p:cNvPicPr>
            <a:picLocks noChangeAspect="1"/>
          </p:cNvPicPr>
          <p:nvPr/>
        </p:nvPicPr>
        <p:blipFill>
          <a:blip r:embed="rId4"/>
          <a:stretch>
            <a:fillRect/>
          </a:stretch>
        </p:blipFill>
        <p:spPr>
          <a:xfrm>
            <a:off x="2730500" y="5916545"/>
            <a:ext cx="1494050" cy="995038"/>
          </a:xfrm>
          <a:prstGeom prst="rect">
            <a:avLst/>
          </a:prstGeom>
        </p:spPr>
      </p:pic>
      <p:pic>
        <p:nvPicPr>
          <p:cNvPr id="9" name="Afbeelding 8">
            <a:extLst>
              <a:ext uri="{FF2B5EF4-FFF2-40B4-BE49-F238E27FC236}">
                <a16:creationId xmlns:a16="http://schemas.microsoft.com/office/drawing/2014/main" id="{E0219A68-6DA9-46AE-A3C0-57FFD1F190B9}"/>
              </a:ext>
            </a:extLst>
          </p:cNvPr>
          <p:cNvPicPr>
            <a:picLocks noChangeAspect="1"/>
          </p:cNvPicPr>
          <p:nvPr/>
        </p:nvPicPr>
        <p:blipFill>
          <a:blip r:embed="rId5"/>
          <a:stretch>
            <a:fillRect/>
          </a:stretch>
        </p:blipFill>
        <p:spPr>
          <a:xfrm>
            <a:off x="5997895" y="5916545"/>
            <a:ext cx="3146105" cy="963252"/>
          </a:xfrm>
          <a:prstGeom prst="rect">
            <a:avLst/>
          </a:prstGeom>
        </p:spPr>
      </p:pic>
      <p:pic>
        <p:nvPicPr>
          <p:cNvPr id="10" name="Afbeelding 9">
            <a:extLst>
              <a:ext uri="{FF2B5EF4-FFF2-40B4-BE49-F238E27FC236}">
                <a16:creationId xmlns:a16="http://schemas.microsoft.com/office/drawing/2014/main" id="{DB9D2212-31DF-432E-B66F-54C3E9E3504A}"/>
              </a:ext>
            </a:extLst>
          </p:cNvPr>
          <p:cNvPicPr>
            <a:picLocks noChangeAspect="1"/>
          </p:cNvPicPr>
          <p:nvPr/>
        </p:nvPicPr>
        <p:blipFill>
          <a:blip r:embed="rId6"/>
          <a:stretch>
            <a:fillRect/>
          </a:stretch>
        </p:blipFill>
        <p:spPr>
          <a:xfrm>
            <a:off x="4175456" y="5916545"/>
            <a:ext cx="1822439" cy="955169"/>
          </a:xfrm>
          <a:prstGeom prst="rect">
            <a:avLst/>
          </a:prstGeom>
        </p:spPr>
      </p:pic>
    </p:spTree>
    <p:extLst>
      <p:ext uri="{BB962C8B-B14F-4D97-AF65-F5344CB8AC3E}">
        <p14:creationId xmlns:p14="http://schemas.microsoft.com/office/powerpoint/2010/main" val="3431780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Bedankt voor uw aandacht</a:t>
            </a:r>
          </a:p>
        </p:txBody>
      </p:sp>
      <p:sp>
        <p:nvSpPr>
          <p:cNvPr id="3" name="Tijdelijke aanduiding voor datum 2"/>
          <p:cNvSpPr>
            <a:spLocks noGrp="1"/>
          </p:cNvSpPr>
          <p:nvPr>
            <p:ph type="dt" sz="half" idx="10"/>
          </p:nvPr>
        </p:nvSpPr>
        <p:spPr/>
        <p:txBody>
          <a:bodyPr/>
          <a:lstStyle/>
          <a:p>
            <a:pPr defTabSz="914400" fontAlgn="auto">
              <a:spcBef>
                <a:spcPts val="0"/>
              </a:spcBef>
              <a:spcAft>
                <a:spcPts val="0"/>
              </a:spcAft>
            </a:pPr>
            <a:fld id="{DD4E11A5-B03E-4149-B4FC-F79014BA4E7F}" type="datetime4">
              <a:rPr lang="nl-NL">
                <a:ea typeface="+mn-ea"/>
              </a:rPr>
              <a:pPr defTabSz="914400" fontAlgn="auto">
                <a:spcBef>
                  <a:spcPts val="0"/>
                </a:spcBef>
                <a:spcAft>
                  <a:spcPts val="0"/>
                </a:spcAft>
              </a:pPr>
              <a:t>3 oktober 2019</a:t>
            </a:fld>
            <a:endParaRPr lang="nl-NL" dirty="0">
              <a:ea typeface="+mn-ea"/>
            </a:endParaRPr>
          </a:p>
        </p:txBody>
      </p:sp>
      <p:sp>
        <p:nvSpPr>
          <p:cNvPr id="4" name="Ondertitel 3"/>
          <p:cNvSpPr>
            <a:spLocks noGrp="1"/>
          </p:cNvSpPr>
          <p:nvPr>
            <p:ph type="subTitle" idx="1"/>
          </p:nvPr>
        </p:nvSpPr>
        <p:spPr/>
        <p:txBody>
          <a:bodyPr/>
          <a:lstStyle/>
          <a:p>
            <a:pPr marL="0" indent="0">
              <a:buNone/>
            </a:pPr>
            <a:endParaRPr lang="nl-NL" dirty="0"/>
          </a:p>
          <a:p>
            <a:pPr marL="0" indent="0">
              <a:buNone/>
            </a:pPr>
            <a:r>
              <a:rPr lang="nl-NL" dirty="0"/>
              <a:t>Heeft u op een later moment nog vragen? Bel dan 0900-8844 of contacteer uw wijkagent.</a:t>
            </a:r>
          </a:p>
        </p:txBody>
      </p:sp>
    </p:spTree>
    <p:extLst>
      <p:ext uri="{BB962C8B-B14F-4D97-AF65-F5344CB8AC3E}">
        <p14:creationId xmlns:p14="http://schemas.microsoft.com/office/powerpoint/2010/main" val="198056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en-GB" dirty="0" err="1"/>
              <a:t>Ondermijning</a:t>
            </a:r>
            <a:r>
              <a:rPr lang="en-GB" dirty="0"/>
              <a:t> in Meierijstad!</a:t>
            </a:r>
          </a:p>
        </p:txBody>
      </p:sp>
      <p:sp>
        <p:nvSpPr>
          <p:cNvPr id="8" name="Ondertitel 7"/>
          <p:cNvSpPr>
            <a:spLocks noGrp="1"/>
          </p:cNvSpPr>
          <p:nvPr>
            <p:ph type="subTitle" idx="1"/>
          </p:nvPr>
        </p:nvSpPr>
        <p:spPr/>
        <p:txBody>
          <a:bodyPr/>
          <a:lstStyle/>
          <a:p>
            <a:r>
              <a:rPr lang="en-GB" dirty="0" err="1"/>
              <a:t>Waar</a:t>
            </a:r>
            <a:r>
              <a:rPr lang="en-GB" dirty="0"/>
              <a:t> </a:t>
            </a:r>
            <a:r>
              <a:rPr lang="en-GB" dirty="0" err="1"/>
              <a:t>raakt</a:t>
            </a:r>
            <a:r>
              <a:rPr lang="en-GB" dirty="0"/>
              <a:t> het de </a:t>
            </a:r>
            <a:r>
              <a:rPr lang="en-GB" dirty="0" err="1"/>
              <a:t>ondernemer</a:t>
            </a:r>
            <a:r>
              <a:rPr lang="en-GB" dirty="0"/>
              <a:t>?</a:t>
            </a:r>
          </a:p>
        </p:txBody>
      </p:sp>
      <p:pic>
        <p:nvPicPr>
          <p:cNvPr id="4" name="Afbeelding 3">
            <a:extLst>
              <a:ext uri="{FF2B5EF4-FFF2-40B4-BE49-F238E27FC236}">
                <a16:creationId xmlns:a16="http://schemas.microsoft.com/office/drawing/2014/main" id="{8EF6BECC-DBBA-47C4-8CAA-B927D15A4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59" y="967188"/>
            <a:ext cx="1706648" cy="1245958"/>
          </a:xfrm>
          <a:prstGeom prst="rect">
            <a:avLst/>
          </a:prstGeom>
        </p:spPr>
      </p:pic>
    </p:spTree>
    <p:extLst>
      <p:ext uri="{BB962C8B-B14F-4D97-AF65-F5344CB8AC3E}">
        <p14:creationId xmlns:p14="http://schemas.microsoft.com/office/powerpoint/2010/main" val="2590795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Programma</a:t>
            </a:r>
          </a:p>
        </p:txBody>
      </p:sp>
      <p:sp>
        <p:nvSpPr>
          <p:cNvPr id="3" name="Tijdelijke aanduiding voor inhoud 2"/>
          <p:cNvSpPr>
            <a:spLocks noGrp="1"/>
          </p:cNvSpPr>
          <p:nvPr>
            <p:ph idx="1"/>
          </p:nvPr>
        </p:nvSpPr>
        <p:spPr>
          <a:xfrm>
            <a:off x="2823078" y="2254379"/>
            <a:ext cx="5331218" cy="2970000"/>
          </a:xfrm>
        </p:spPr>
        <p:txBody>
          <a:bodyPr/>
          <a:lstStyle/>
          <a:p>
            <a:r>
              <a:rPr lang="nl-NL" dirty="0"/>
              <a:t>Voorstellen</a:t>
            </a:r>
          </a:p>
          <a:p>
            <a:r>
              <a:rPr lang="nl-NL" dirty="0"/>
              <a:t>Wat is ondermijning?</a:t>
            </a:r>
          </a:p>
          <a:p>
            <a:r>
              <a:rPr lang="nl-NL" dirty="0"/>
              <a:t>Kenmerken Meierijstad</a:t>
            </a:r>
          </a:p>
          <a:p>
            <a:r>
              <a:rPr lang="nl-NL" dirty="0"/>
              <a:t>Thema’s</a:t>
            </a:r>
          </a:p>
          <a:p>
            <a:r>
              <a:rPr lang="nl-NL" dirty="0"/>
              <a:t>Welke instrumenten heeft de gemeente? </a:t>
            </a:r>
          </a:p>
          <a:p>
            <a:r>
              <a:rPr lang="nl-NL" dirty="0"/>
              <a:t>Vragen</a:t>
            </a:r>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dirty="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22</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r>
              <a:rPr lang="en-GB" dirty="0" err="1">
                <a:solidFill>
                  <a:srgbClr val="24515F"/>
                </a:solidFill>
                <a:latin typeface="Arial"/>
                <a:ea typeface="+mn-ea"/>
              </a:rPr>
              <a:t>Ondermijning</a:t>
            </a:r>
            <a:r>
              <a:rPr lang="en-GB" dirty="0">
                <a:solidFill>
                  <a:srgbClr val="24515F"/>
                </a:solidFill>
                <a:latin typeface="Arial"/>
                <a:ea typeface="+mn-ea"/>
              </a:rPr>
              <a:t>: het </a:t>
            </a:r>
            <a:r>
              <a:rPr lang="en-GB" dirty="0" err="1">
                <a:solidFill>
                  <a:srgbClr val="24515F"/>
                </a:solidFill>
                <a:latin typeface="Arial"/>
                <a:ea typeface="+mn-ea"/>
              </a:rPr>
              <a:t>onzichtbare</a:t>
            </a:r>
            <a:r>
              <a:rPr lang="en-GB" dirty="0">
                <a:solidFill>
                  <a:srgbClr val="24515F"/>
                </a:solidFill>
                <a:latin typeface="Arial"/>
                <a:ea typeface="+mn-ea"/>
              </a:rPr>
              <a:t> </a:t>
            </a:r>
            <a:r>
              <a:rPr lang="en-GB" dirty="0" err="1">
                <a:solidFill>
                  <a:srgbClr val="24515F"/>
                </a:solidFill>
                <a:latin typeface="Arial"/>
                <a:ea typeface="+mn-ea"/>
              </a:rPr>
              <a:t>zichtbaar</a:t>
            </a:r>
            <a:r>
              <a:rPr lang="en-GB" dirty="0">
                <a:solidFill>
                  <a:srgbClr val="24515F"/>
                </a:solidFill>
                <a:latin typeface="Arial"/>
                <a:ea typeface="+mn-ea"/>
              </a:rPr>
              <a:t> </a:t>
            </a:r>
            <a:r>
              <a:rPr lang="en-GB" dirty="0" err="1">
                <a:solidFill>
                  <a:srgbClr val="24515F"/>
                </a:solidFill>
                <a:latin typeface="Arial"/>
                <a:ea typeface="+mn-ea"/>
              </a:rPr>
              <a:t>maken</a:t>
            </a:r>
            <a:r>
              <a:rPr lang="en-GB" dirty="0">
                <a:solidFill>
                  <a:srgbClr val="24515F"/>
                </a:solidFill>
                <a:latin typeface="Arial"/>
                <a:ea typeface="+mn-ea"/>
              </a:rPr>
              <a:t> </a:t>
            </a:r>
          </a:p>
        </p:txBody>
      </p:sp>
      <p:pic>
        <p:nvPicPr>
          <p:cNvPr id="6" name="Afbeelding 5">
            <a:extLst>
              <a:ext uri="{FF2B5EF4-FFF2-40B4-BE49-F238E27FC236}">
                <a16:creationId xmlns:a16="http://schemas.microsoft.com/office/drawing/2014/main" id="{FE5DF56A-4E53-4517-8020-A5ED2E3A2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759" y="967188"/>
            <a:ext cx="1706648" cy="1245958"/>
          </a:xfrm>
          <a:prstGeom prst="rect">
            <a:avLst/>
          </a:prstGeom>
        </p:spPr>
      </p:pic>
    </p:spTree>
    <p:extLst>
      <p:ext uri="{BB962C8B-B14F-4D97-AF65-F5344CB8AC3E}">
        <p14:creationId xmlns:p14="http://schemas.microsoft.com/office/powerpoint/2010/main" val="3803746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ondermijning?</a:t>
            </a:r>
          </a:p>
        </p:txBody>
      </p:sp>
      <p:sp>
        <p:nvSpPr>
          <p:cNvPr id="3" name="Tijdelijke aanduiding voor inhoud 2"/>
          <p:cNvSpPr>
            <a:spLocks noGrp="1"/>
          </p:cNvSpPr>
          <p:nvPr>
            <p:ph idx="1"/>
          </p:nvPr>
        </p:nvSpPr>
        <p:spPr/>
        <p:txBody>
          <a:bodyPr>
            <a:normAutofit/>
          </a:bodyPr>
          <a:lstStyle/>
          <a:p>
            <a:r>
              <a:rPr lang="nl-NL" dirty="0"/>
              <a:t>Georganiseerde criminaliteit leidt steeds vaker tot ondermijning: de verwevenheid van de onder- en de bovenwereld.  </a:t>
            </a:r>
          </a:p>
          <a:p>
            <a:r>
              <a:rPr lang="nl-NL" dirty="0"/>
              <a:t>Ondermijning gaat over de schaduwwereld aan de achterkant van het gereguleerde Nederland. Een wereld die crimineel van aard is, maar sociaal is ingebed in wijken en die buiten de greep en vaak buiten het zicht van overheden valt. Het is een wereld waar sterke sociale relaties zijn en er gezorgd wordt voor de zwakkeren. Maar intussen wordt daar veel geld verdiend, zo nodig door omkoping, intimidatie of geweld.</a:t>
            </a:r>
          </a:p>
          <a:p>
            <a:endParaRPr lang="nl-NL" dirty="0"/>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23</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Tree>
    <p:extLst>
      <p:ext uri="{BB962C8B-B14F-4D97-AF65-F5344CB8AC3E}">
        <p14:creationId xmlns:p14="http://schemas.microsoft.com/office/powerpoint/2010/main" val="357867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Ondermijning in Meierijstad?</a:t>
            </a:r>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24</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pic>
        <p:nvPicPr>
          <p:cNvPr id="6" name="Afbeelding 5"/>
          <p:cNvPicPr>
            <a:picLocks noChangeAspect="1"/>
          </p:cNvPicPr>
          <p:nvPr/>
        </p:nvPicPr>
        <p:blipFill>
          <a:blip r:embed="rId3"/>
          <a:stretch>
            <a:fillRect/>
          </a:stretch>
        </p:blipFill>
        <p:spPr>
          <a:xfrm>
            <a:off x="3175436" y="1728687"/>
            <a:ext cx="2704019" cy="3214380"/>
          </a:xfrm>
          <a:prstGeom prst="rect">
            <a:avLst/>
          </a:prstGeom>
        </p:spPr>
      </p:pic>
      <p:pic>
        <p:nvPicPr>
          <p:cNvPr id="7" name="Afbeelding 6"/>
          <p:cNvPicPr>
            <a:picLocks noChangeAspect="1"/>
          </p:cNvPicPr>
          <p:nvPr/>
        </p:nvPicPr>
        <p:blipFill rotWithShape="1">
          <a:blip r:embed="rId4"/>
          <a:srcRect r="4293"/>
          <a:stretch/>
        </p:blipFill>
        <p:spPr>
          <a:xfrm>
            <a:off x="569884" y="1728687"/>
            <a:ext cx="2393551" cy="3831963"/>
          </a:xfrm>
          <a:prstGeom prst="rect">
            <a:avLst/>
          </a:prstGeom>
        </p:spPr>
      </p:pic>
      <p:pic>
        <p:nvPicPr>
          <p:cNvPr id="8" name="Afbeelding 7"/>
          <p:cNvPicPr>
            <a:picLocks noChangeAspect="1"/>
          </p:cNvPicPr>
          <p:nvPr/>
        </p:nvPicPr>
        <p:blipFill>
          <a:blip r:embed="rId5"/>
          <a:stretch>
            <a:fillRect/>
          </a:stretch>
        </p:blipFill>
        <p:spPr>
          <a:xfrm>
            <a:off x="6091456" y="998794"/>
            <a:ext cx="2818256" cy="3293000"/>
          </a:xfrm>
          <a:prstGeom prst="rect">
            <a:avLst/>
          </a:prstGeom>
        </p:spPr>
      </p:pic>
    </p:spTree>
    <p:extLst>
      <p:ext uri="{BB962C8B-B14F-4D97-AF65-F5344CB8AC3E}">
        <p14:creationId xmlns:p14="http://schemas.microsoft.com/office/powerpoint/2010/main" val="347236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214" y="905930"/>
            <a:ext cx="3565852" cy="2009274"/>
          </a:xfrm>
        </p:spPr>
      </p:pic>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25</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0" y="857251"/>
            <a:ext cx="4421155" cy="2951121"/>
          </a:xfrm>
          <a:prstGeom prst="rect">
            <a:avLst/>
          </a:prstGeom>
        </p:spPr>
      </p:pic>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10" y="3148509"/>
            <a:ext cx="4040345" cy="2683042"/>
          </a:xfrm>
          <a:prstGeom prst="rect">
            <a:avLst/>
          </a:prstGeom>
        </p:spPr>
      </p:pic>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358" y="3340463"/>
            <a:ext cx="3224463" cy="2152329"/>
          </a:xfrm>
          <a:prstGeom prst="rect">
            <a:avLst/>
          </a:prstGeom>
        </p:spPr>
      </p:pic>
    </p:spTree>
    <p:extLst>
      <p:ext uri="{BB962C8B-B14F-4D97-AF65-F5344CB8AC3E}">
        <p14:creationId xmlns:p14="http://schemas.microsoft.com/office/powerpoint/2010/main" val="1174362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Kenmerken Meierijstad</a:t>
            </a:r>
          </a:p>
        </p:txBody>
      </p:sp>
      <p:sp>
        <p:nvSpPr>
          <p:cNvPr id="3" name="Tijdelijke aanduiding voor inhoud 2"/>
          <p:cNvSpPr>
            <a:spLocks noGrp="1"/>
          </p:cNvSpPr>
          <p:nvPr>
            <p:ph idx="1"/>
          </p:nvPr>
        </p:nvSpPr>
        <p:spPr/>
        <p:txBody>
          <a:bodyPr>
            <a:normAutofit fontScale="92500" lnSpcReduction="10000"/>
          </a:bodyPr>
          <a:lstStyle/>
          <a:p>
            <a:r>
              <a:rPr lang="nl-NL" dirty="0"/>
              <a:t>7</a:t>
            </a:r>
            <a:r>
              <a:rPr lang="nl-NL" baseline="30000" dirty="0"/>
              <a:t>e</a:t>
            </a:r>
            <a:r>
              <a:rPr lang="nl-NL" dirty="0"/>
              <a:t> grootste stad (± 80.000 inwoners)</a:t>
            </a:r>
          </a:p>
          <a:p>
            <a:r>
              <a:rPr lang="nl-NL" dirty="0"/>
              <a:t>Goed vestigingsklimaat</a:t>
            </a:r>
          </a:p>
          <a:p>
            <a:r>
              <a:rPr lang="nl-NL" dirty="0"/>
              <a:t>Infrastructuur die zich (óók) leent voor …. (A50, Zuid-Willemsvaart)</a:t>
            </a:r>
          </a:p>
          <a:p>
            <a:r>
              <a:rPr lang="nl-NL" dirty="0"/>
              <a:t>Verstedelijking en industrialisatie</a:t>
            </a:r>
          </a:p>
          <a:p>
            <a:r>
              <a:rPr lang="nl-NL" dirty="0"/>
              <a:t>Veel buitengebied </a:t>
            </a:r>
          </a:p>
          <a:p>
            <a:r>
              <a:rPr lang="nl-NL" dirty="0"/>
              <a:t>Havengebied (Veghel) top 5 logistieke hotspots </a:t>
            </a:r>
          </a:p>
          <a:p>
            <a:r>
              <a:rPr lang="nl-NL" dirty="0"/>
              <a:t>Bedrijventerrein: </a:t>
            </a:r>
          </a:p>
          <a:p>
            <a:pPr lvl="1"/>
            <a:r>
              <a:rPr lang="nl-NL" dirty="0"/>
              <a:t>De </a:t>
            </a:r>
            <a:r>
              <a:rPr lang="nl-NL" dirty="0" err="1"/>
              <a:t>Amert</a:t>
            </a:r>
            <a:r>
              <a:rPr lang="nl-NL" dirty="0"/>
              <a:t>: 111 ondernemingen en ± 1760 arbeidsplaatsen (o.a. Jumbo)</a:t>
            </a:r>
          </a:p>
          <a:p>
            <a:pPr lvl="1"/>
            <a:r>
              <a:rPr lang="nl-NL" dirty="0"/>
              <a:t>De Dubbelen: 181 ondernemingen, met ± 14.250 arbeidsplaatsen (Mars, de Heus, Sligro, </a:t>
            </a:r>
            <a:r>
              <a:rPr lang="nl-NL" dirty="0" err="1"/>
              <a:t>Emté</a:t>
            </a:r>
            <a:r>
              <a:rPr lang="nl-NL" dirty="0"/>
              <a:t>)</a:t>
            </a:r>
          </a:p>
          <a:p>
            <a:pPr lvl="1"/>
            <a:r>
              <a:rPr lang="nl-NL" dirty="0"/>
              <a:t>Doornhoek: in ontwikkeling (gunstige ligging). </a:t>
            </a:r>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26</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Tree>
    <p:extLst>
      <p:ext uri="{BB962C8B-B14F-4D97-AF65-F5344CB8AC3E}">
        <p14:creationId xmlns:p14="http://schemas.microsoft.com/office/powerpoint/2010/main" val="254953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voettekst 4"/>
          <p:cNvSpPr>
            <a:spLocks noGrp="1"/>
          </p:cNvSpPr>
          <p:nvPr>
            <p:ph type="ftr" sz="quarter" idx="4294967295"/>
          </p:nvPr>
        </p:nvSpPr>
        <p:spPr bwMode="auto">
          <a:xfrm>
            <a:off x="1345407" y="5043488"/>
            <a:ext cx="3037285" cy="85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14350">
              <a:lnSpc>
                <a:spcPts val="1350"/>
              </a:lnSpc>
              <a:spcBef>
                <a:spcPts val="563"/>
              </a:spcBef>
              <a:buClr>
                <a:schemeClr val="accent1"/>
              </a:buClr>
              <a:buFont typeface="Arial" panose="020B0604020202020204" pitchFamily="34" charset="0"/>
              <a:buChar char="•"/>
              <a:defRPr sz="1125">
                <a:solidFill>
                  <a:schemeClr val="tx1"/>
                </a:solidFill>
                <a:latin typeface="Arial" panose="020B0604020202020204" pitchFamily="34" charset="0"/>
              </a:defRPr>
            </a:lvl1pPr>
            <a:lvl2pPr marL="557213" indent="-214313"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2pPr>
            <a:lvl3pPr marL="8572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3pPr>
            <a:lvl4pPr marL="12001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4pPr>
            <a:lvl5pPr marL="15430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5pPr>
            <a:lvl6pPr marL="18859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6pPr>
            <a:lvl7pPr marL="22288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7pPr>
            <a:lvl8pPr marL="25717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8pPr>
            <a:lvl9pPr marL="29146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9pPr>
          </a:lstStyle>
          <a:p>
            <a:pPr fontAlgn="auto">
              <a:lnSpc>
                <a:spcPct val="100000"/>
              </a:lnSpc>
              <a:spcBef>
                <a:spcPct val="0"/>
              </a:spcBef>
              <a:spcAft>
                <a:spcPts val="0"/>
              </a:spcAft>
              <a:buClrTx/>
              <a:buNone/>
            </a:pPr>
            <a:r>
              <a:rPr lang="en-GB" altLang="nl-NL" sz="450" dirty="0">
                <a:solidFill>
                  <a:srgbClr val="24515F"/>
                </a:solidFill>
                <a:ea typeface="+mn-ea"/>
              </a:rPr>
              <a:t>Al</a:t>
            </a:r>
          </a:p>
        </p:txBody>
      </p:sp>
      <p:sp>
        <p:nvSpPr>
          <p:cNvPr id="40963" name="Shape 566"/>
          <p:cNvSpPr>
            <a:spLocks noGrp="1"/>
          </p:cNvSpPr>
          <p:nvPr>
            <p:ph idx="1"/>
          </p:nvPr>
        </p:nvSpPr>
        <p:spPr>
          <a:xfrm>
            <a:off x="3121123" y="2329346"/>
            <a:ext cx="3877612" cy="2676524"/>
          </a:xfrm>
        </p:spPr>
        <p:txBody>
          <a:bodyPr>
            <a:normAutofit fontScale="70000" lnSpcReduction="20000"/>
          </a:bodyPr>
          <a:lstStyle/>
          <a:p>
            <a:pPr marL="164306" indent="-164306">
              <a:lnSpc>
                <a:spcPct val="120000"/>
              </a:lnSpc>
              <a:spcBef>
                <a:spcPts val="300"/>
              </a:spcBef>
              <a:buFont typeface="Arial" panose="020B0604020202020204" pitchFamily="34" charset="0"/>
              <a:buChar char="■"/>
            </a:pPr>
            <a:r>
              <a:rPr lang="nl-NL" altLang="nl-NL" dirty="0"/>
              <a:t>Georganiseerde hennepteelt</a:t>
            </a:r>
          </a:p>
          <a:p>
            <a:pPr marL="164306" indent="-164306">
              <a:lnSpc>
                <a:spcPct val="120000"/>
              </a:lnSpc>
              <a:spcBef>
                <a:spcPts val="300"/>
              </a:spcBef>
              <a:buFont typeface="Arial" panose="020B0604020202020204" pitchFamily="34" charset="0"/>
              <a:buChar char="■"/>
            </a:pPr>
            <a:r>
              <a:rPr lang="nl-NL" altLang="nl-NL" dirty="0"/>
              <a:t>Mensenhandel</a:t>
            </a:r>
          </a:p>
          <a:p>
            <a:pPr marL="164306" indent="-164306">
              <a:lnSpc>
                <a:spcPct val="120000"/>
              </a:lnSpc>
              <a:spcBef>
                <a:spcPts val="300"/>
              </a:spcBef>
              <a:buFont typeface="Arial" panose="020B0604020202020204" pitchFamily="34" charset="0"/>
              <a:buChar char="■"/>
            </a:pPr>
            <a:r>
              <a:rPr lang="nl-NL" altLang="nl-NL" dirty="0"/>
              <a:t>Vastgoedfraude / witwassen</a:t>
            </a:r>
          </a:p>
          <a:p>
            <a:pPr marL="164306" indent="-164306">
              <a:lnSpc>
                <a:spcPct val="120000"/>
              </a:lnSpc>
              <a:spcBef>
                <a:spcPts val="300"/>
              </a:spcBef>
              <a:buFont typeface="Arial" panose="020B0604020202020204" pitchFamily="34" charset="0"/>
              <a:buChar char="■"/>
            </a:pPr>
            <a:r>
              <a:rPr lang="nl-NL" altLang="nl-NL" dirty="0"/>
              <a:t>Synthetische drugs</a:t>
            </a:r>
          </a:p>
          <a:p>
            <a:pPr marL="164306" indent="-164306">
              <a:lnSpc>
                <a:spcPct val="120000"/>
              </a:lnSpc>
              <a:spcBef>
                <a:spcPts val="300"/>
              </a:spcBef>
              <a:buFont typeface="Arial" panose="020B0604020202020204" pitchFamily="34" charset="0"/>
              <a:buChar char="■"/>
            </a:pPr>
            <a:r>
              <a:rPr lang="nl-NL" altLang="nl-NL" dirty="0" err="1"/>
              <a:t>OMG’s</a:t>
            </a:r>
            <a:endParaRPr lang="nl-NL" altLang="nl-NL" dirty="0"/>
          </a:p>
          <a:p>
            <a:pPr marL="164306" indent="-164306">
              <a:lnSpc>
                <a:spcPct val="120000"/>
              </a:lnSpc>
              <a:spcBef>
                <a:spcPts val="300"/>
              </a:spcBef>
              <a:buFont typeface="Arial" panose="020B0604020202020204" pitchFamily="34" charset="0"/>
              <a:buChar char="■"/>
            </a:pPr>
            <a:r>
              <a:rPr lang="nl-NL" altLang="nl-NL" dirty="0"/>
              <a:t>Milieucriminaliteit</a:t>
            </a:r>
          </a:p>
          <a:p>
            <a:pPr marL="164306" indent="-164306">
              <a:lnSpc>
                <a:spcPct val="120000"/>
              </a:lnSpc>
              <a:spcBef>
                <a:spcPts val="300"/>
              </a:spcBef>
              <a:buFont typeface="Arial" panose="020B0604020202020204" pitchFamily="34" charset="0"/>
              <a:buChar char="■"/>
            </a:pPr>
            <a:r>
              <a:rPr lang="nl-NL" altLang="nl-NL" dirty="0"/>
              <a:t>Handhavingsknelpunten</a:t>
            </a:r>
          </a:p>
          <a:p>
            <a:pPr marL="164306" indent="-164306">
              <a:lnSpc>
                <a:spcPct val="120000"/>
              </a:lnSpc>
              <a:spcBef>
                <a:spcPts val="300"/>
              </a:spcBef>
              <a:buFont typeface="Arial" panose="020B0604020202020204" pitchFamily="34" charset="0"/>
              <a:buChar char="■"/>
            </a:pPr>
            <a:endParaRPr lang="nl-NL" altLang="nl-NL" dirty="0"/>
          </a:p>
          <a:p>
            <a:pPr indent="0">
              <a:lnSpc>
                <a:spcPct val="120000"/>
              </a:lnSpc>
              <a:spcBef>
                <a:spcPts val="300"/>
              </a:spcBef>
              <a:buNone/>
            </a:pPr>
            <a:r>
              <a:rPr lang="nl-NL" altLang="nl-NL" dirty="0"/>
              <a:t>Deze komen ook allemaal voor in Meierijstad</a:t>
            </a:r>
          </a:p>
        </p:txBody>
      </p:sp>
      <p:grpSp>
        <p:nvGrpSpPr>
          <p:cNvPr id="40964" name="Group 550"/>
          <p:cNvGrpSpPr>
            <a:grpSpLocks/>
          </p:cNvGrpSpPr>
          <p:nvPr/>
        </p:nvGrpSpPr>
        <p:grpSpPr bwMode="auto">
          <a:xfrm rot="-2789">
            <a:off x="7330152" y="933450"/>
            <a:ext cx="1672829" cy="1204913"/>
            <a:chOff x="0" y="0"/>
            <a:chExt cx="2229866" cy="1606899"/>
          </a:xfrm>
        </p:grpSpPr>
        <p:pic>
          <p:nvPicPr>
            <p:cNvPr id="40978" name="pasted-image.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50800"/>
              <a:ext cx="2077468" cy="13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Afbeelding 54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9867" cy="16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5" name="Group 556"/>
          <p:cNvGrpSpPr>
            <a:grpSpLocks/>
          </p:cNvGrpSpPr>
          <p:nvPr/>
        </p:nvGrpSpPr>
        <p:grpSpPr bwMode="auto">
          <a:xfrm rot="-2360">
            <a:off x="7316606" y="2138364"/>
            <a:ext cx="1674019" cy="945356"/>
            <a:chOff x="0" y="0"/>
            <a:chExt cx="2231739" cy="1261170"/>
          </a:xfrm>
        </p:grpSpPr>
        <p:pic>
          <p:nvPicPr>
            <p:cNvPr id="40976" name="pasted-image.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50800"/>
              <a:ext cx="2079341" cy="104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Afbeelding 55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31740" cy="126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6" name="Group 553"/>
          <p:cNvGrpSpPr>
            <a:grpSpLocks/>
          </p:cNvGrpSpPr>
          <p:nvPr/>
        </p:nvGrpSpPr>
        <p:grpSpPr bwMode="auto">
          <a:xfrm rot="-945">
            <a:off x="7304249" y="3115866"/>
            <a:ext cx="1674019" cy="1041797"/>
            <a:chOff x="0" y="0"/>
            <a:chExt cx="2231441" cy="1389472"/>
          </a:xfrm>
        </p:grpSpPr>
        <p:pic>
          <p:nvPicPr>
            <p:cNvPr id="40974" name="pasted-image.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99" y="50800"/>
              <a:ext cx="2079043" cy="117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Afbeelding 550"/>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2231442" cy="138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7" name="Group 559"/>
          <p:cNvGrpSpPr>
            <a:grpSpLocks/>
          </p:cNvGrpSpPr>
          <p:nvPr/>
        </p:nvGrpSpPr>
        <p:grpSpPr bwMode="auto">
          <a:xfrm rot="1280">
            <a:off x="7291892" y="4162426"/>
            <a:ext cx="1674019" cy="1164431"/>
            <a:chOff x="0" y="0"/>
            <a:chExt cx="2231594" cy="1552797"/>
          </a:xfrm>
        </p:grpSpPr>
        <p:pic>
          <p:nvPicPr>
            <p:cNvPr id="40972" name="pasted-image.tif"/>
            <p:cNvPicPr>
              <a:picLocks noChangeAspect="1"/>
            </p:cNvPicPr>
            <p:nvPr/>
          </p:nvPicPr>
          <p:blipFill>
            <a:blip r:embed="rId8" cstate="print">
              <a:extLst>
                <a:ext uri="{28A0092B-C50C-407E-A947-70E740481C1C}">
                  <a14:useLocalDpi xmlns:a14="http://schemas.microsoft.com/office/drawing/2010/main" val="0"/>
                </a:ext>
              </a:extLst>
            </a:blip>
            <a:srcRect t="1201" r="8308" b="18736"/>
            <a:stretch>
              <a:fillRect/>
            </a:stretch>
          </p:blipFill>
          <p:spPr bwMode="auto">
            <a:xfrm>
              <a:off x="76200" y="50800"/>
              <a:ext cx="2079195" cy="13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Afbeelding 556"/>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231595" cy="155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8" name="Group 562"/>
          <p:cNvGrpSpPr>
            <a:grpSpLocks/>
          </p:cNvGrpSpPr>
          <p:nvPr/>
        </p:nvGrpSpPr>
        <p:grpSpPr bwMode="auto">
          <a:xfrm rot="-720266">
            <a:off x="1272779" y="3748089"/>
            <a:ext cx="1427559" cy="1721644"/>
            <a:chOff x="0" y="0"/>
            <a:chExt cx="1903150" cy="2295678"/>
          </a:xfrm>
        </p:grpSpPr>
        <p:pic>
          <p:nvPicPr>
            <p:cNvPr id="40970" name="pasted-image.t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99" y="50800"/>
              <a:ext cx="1750752" cy="207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Afbeelding 559"/>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903151" cy="229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Shape 565"/>
          <p:cNvSpPr>
            <a:spLocks noGrp="1"/>
          </p:cNvSpPr>
          <p:nvPr>
            <p:ph type="title" idx="4294967295"/>
          </p:nvPr>
        </p:nvSpPr>
        <p:spPr>
          <a:xfrm>
            <a:off x="499951" y="1212057"/>
            <a:ext cx="6172201" cy="878681"/>
          </a:xfrm>
        </p:spPr>
        <p:txBody>
          <a:bodyPr/>
          <a:lstStyle/>
          <a:p>
            <a:pPr algn="ctr">
              <a:defRPr/>
            </a:pPr>
            <a:r>
              <a:rPr lang="nl-NL" altLang="nl-NL" sz="2550" dirty="0">
                <a:solidFill>
                  <a:srgbClr val="000000"/>
                </a:solidFill>
                <a:latin typeface="Gill Sans Light"/>
                <a:ea typeface="Gill Sans Light"/>
                <a:cs typeface="Gill Sans Light"/>
                <a:sym typeface="Gill Sans Light"/>
              </a:rPr>
              <a:t>Thema’s</a:t>
            </a:r>
          </a:p>
        </p:txBody>
      </p:sp>
    </p:spTree>
    <p:extLst>
      <p:ext uri="{BB962C8B-B14F-4D97-AF65-F5344CB8AC3E}">
        <p14:creationId xmlns:p14="http://schemas.microsoft.com/office/powerpoint/2010/main" val="317165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voettekst 4"/>
          <p:cNvSpPr>
            <a:spLocks noGrp="1"/>
          </p:cNvSpPr>
          <p:nvPr>
            <p:ph type="ftr" sz="quarter" idx="4294967295"/>
          </p:nvPr>
        </p:nvSpPr>
        <p:spPr bwMode="auto">
          <a:xfrm>
            <a:off x="1345407" y="5043488"/>
            <a:ext cx="3037285" cy="85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14350">
              <a:lnSpc>
                <a:spcPts val="1350"/>
              </a:lnSpc>
              <a:spcBef>
                <a:spcPts val="563"/>
              </a:spcBef>
              <a:buClr>
                <a:schemeClr val="accent1"/>
              </a:buClr>
              <a:buFont typeface="Arial" panose="020B0604020202020204" pitchFamily="34" charset="0"/>
              <a:buChar char="•"/>
              <a:defRPr sz="1125">
                <a:solidFill>
                  <a:schemeClr val="tx1"/>
                </a:solidFill>
                <a:latin typeface="Arial" panose="020B0604020202020204" pitchFamily="34" charset="0"/>
              </a:defRPr>
            </a:lvl1pPr>
            <a:lvl2pPr marL="557213" indent="-214313"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2pPr>
            <a:lvl3pPr marL="8572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3pPr>
            <a:lvl4pPr marL="12001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4pPr>
            <a:lvl5pPr marL="15430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5pPr>
            <a:lvl6pPr marL="18859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6pPr>
            <a:lvl7pPr marL="22288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7pPr>
            <a:lvl8pPr marL="25717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8pPr>
            <a:lvl9pPr marL="29146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9pPr>
          </a:lstStyle>
          <a:p>
            <a:pPr fontAlgn="auto">
              <a:lnSpc>
                <a:spcPct val="100000"/>
              </a:lnSpc>
              <a:spcBef>
                <a:spcPct val="0"/>
              </a:spcBef>
              <a:spcAft>
                <a:spcPts val="0"/>
              </a:spcAft>
              <a:buClrTx/>
              <a:buNone/>
            </a:pPr>
            <a:endParaRPr lang="en-GB" altLang="nl-NL" sz="450">
              <a:solidFill>
                <a:srgbClr val="24515F"/>
              </a:solidFill>
              <a:ea typeface="+mn-ea"/>
            </a:endParaRPr>
          </a:p>
        </p:txBody>
      </p:sp>
      <p:sp>
        <p:nvSpPr>
          <p:cNvPr id="36868" name="Tekstvak 7"/>
          <p:cNvSpPr txBox="1">
            <a:spLocks noChangeArrowheads="1"/>
          </p:cNvSpPr>
          <p:nvPr/>
        </p:nvSpPr>
        <p:spPr bwMode="auto">
          <a:xfrm>
            <a:off x="1223368" y="2091966"/>
            <a:ext cx="6318647"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1800"/>
              </a:lnSpc>
              <a:spcBef>
                <a:spcPts val="750"/>
              </a:spcBef>
              <a:buClr>
                <a:schemeClr val="accent1"/>
              </a:buClr>
              <a:buFont typeface="Arial" panose="020B0604020202020204" pitchFamily="34" charset="0"/>
              <a:buChar char="•"/>
              <a:defRPr sz="1500">
                <a:solidFill>
                  <a:schemeClr val="tx1"/>
                </a:solidFill>
                <a:latin typeface="Arial" panose="020B0604020202020204" pitchFamily="34" charset="0"/>
              </a:defRPr>
            </a:lvl1pPr>
            <a:lvl2pPr marL="742950" indent="-28575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2pPr>
            <a:lvl3pPr marL="11430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4pPr>
            <a:lvl5pPr marL="20574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5pPr>
            <a:lvl6pPr marL="25146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6pPr>
            <a:lvl7pPr marL="29718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7pPr>
            <a:lvl8pPr marL="34290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8pPr>
            <a:lvl9pPr marL="38862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9pPr>
          </a:lstStyle>
          <a:p>
            <a:pPr defTabSz="685800" fontAlgn="auto">
              <a:lnSpc>
                <a:spcPct val="100000"/>
              </a:lnSpc>
              <a:spcBef>
                <a:spcPct val="0"/>
              </a:spcBef>
              <a:spcAft>
                <a:spcPts val="0"/>
              </a:spcAft>
              <a:buClrTx/>
              <a:buNone/>
              <a:defRPr/>
            </a:pPr>
            <a:r>
              <a:rPr lang="nl-NL" altLang="nl-NL" sz="1350" b="1" dirty="0">
                <a:solidFill>
                  <a:prstClr val="black"/>
                </a:solidFill>
                <a:ea typeface="+mn-ea"/>
              </a:rPr>
              <a:t>Georganiseerde misdaad wortelt en investeert in de wijk. </a:t>
            </a:r>
          </a:p>
          <a:p>
            <a:pPr defTabSz="685800" fontAlgn="auto">
              <a:lnSpc>
                <a:spcPct val="100000"/>
              </a:lnSpc>
              <a:spcBef>
                <a:spcPct val="0"/>
              </a:spcBef>
              <a:spcAft>
                <a:spcPts val="0"/>
              </a:spcAft>
              <a:buClrTx/>
              <a:buNone/>
              <a:defRPr/>
            </a:pPr>
            <a:endParaRPr lang="nl-NL" altLang="nl-NL" sz="1350" b="1" dirty="0">
              <a:solidFill>
                <a:prstClr val="black"/>
              </a:solidFill>
              <a:ea typeface="+mn-ea"/>
            </a:endParaRPr>
          </a:p>
          <a:p>
            <a:pPr defTabSz="685800" fontAlgn="auto">
              <a:lnSpc>
                <a:spcPct val="100000"/>
              </a:lnSpc>
              <a:spcBef>
                <a:spcPct val="0"/>
              </a:spcBef>
              <a:spcAft>
                <a:spcPts val="0"/>
              </a:spcAft>
              <a:buClrTx/>
              <a:buNone/>
              <a:defRPr/>
            </a:pPr>
            <a:r>
              <a:rPr lang="nl-NL" altLang="nl-NL" sz="1350" b="1" dirty="0">
                <a:solidFill>
                  <a:prstClr val="black"/>
                </a:solidFill>
                <a:ea typeface="+mn-ea"/>
              </a:rPr>
              <a:t>Cruciale rol voor de gemeente</a:t>
            </a:r>
          </a:p>
          <a:p>
            <a:pPr defTabSz="685800" fontAlgn="auto">
              <a:lnSpc>
                <a:spcPct val="100000"/>
              </a:lnSpc>
              <a:spcBef>
                <a:spcPct val="0"/>
              </a:spcBef>
              <a:spcAft>
                <a:spcPts val="0"/>
              </a:spcAft>
              <a:buClrTx/>
              <a:buNone/>
              <a:defRPr/>
            </a:pPr>
            <a:endParaRPr lang="nl-NL" altLang="nl-NL" sz="1350" b="1" dirty="0">
              <a:solidFill>
                <a:prstClr val="black"/>
              </a:solidFill>
              <a:ea typeface="+mn-ea"/>
            </a:endParaRPr>
          </a:p>
          <a:p>
            <a:pPr marL="214313" indent="-214313" defTabSz="685800" fontAlgn="auto">
              <a:lnSpc>
                <a:spcPct val="100000"/>
              </a:lnSpc>
              <a:spcBef>
                <a:spcPct val="0"/>
              </a:spcBef>
              <a:spcAft>
                <a:spcPts val="0"/>
              </a:spcAft>
              <a:buClrTx/>
              <a:buFontTx/>
              <a:buChar char="-"/>
              <a:defRPr/>
            </a:pPr>
            <a:r>
              <a:rPr lang="nl-NL" altLang="nl-NL" sz="1350" b="1" dirty="0">
                <a:solidFill>
                  <a:prstClr val="black"/>
                </a:solidFill>
                <a:ea typeface="+mn-ea"/>
              </a:rPr>
              <a:t>Oog- en </a:t>
            </a:r>
            <a:r>
              <a:rPr lang="nl-NL" altLang="nl-NL" sz="1350" b="1" dirty="0" err="1">
                <a:solidFill>
                  <a:prstClr val="black"/>
                </a:solidFill>
                <a:ea typeface="+mn-ea"/>
              </a:rPr>
              <a:t>oorfunctie</a:t>
            </a:r>
            <a:endParaRPr lang="nl-NL" altLang="nl-NL" sz="1350" b="1" dirty="0">
              <a:solidFill>
                <a:prstClr val="black"/>
              </a:solidFill>
              <a:ea typeface="+mn-ea"/>
            </a:endParaRPr>
          </a:p>
          <a:p>
            <a:pPr defTabSz="685800" fontAlgn="auto">
              <a:lnSpc>
                <a:spcPct val="100000"/>
              </a:lnSpc>
              <a:spcBef>
                <a:spcPct val="0"/>
              </a:spcBef>
              <a:spcAft>
                <a:spcPts val="0"/>
              </a:spcAft>
              <a:buClrTx/>
              <a:buNone/>
              <a:defRPr/>
            </a:pPr>
            <a:endParaRPr lang="nl-NL" altLang="nl-NL" sz="1350" b="1" dirty="0">
              <a:solidFill>
                <a:prstClr val="black"/>
              </a:solidFill>
              <a:ea typeface="+mn-ea"/>
            </a:endParaRPr>
          </a:p>
          <a:p>
            <a:pPr marL="214313" indent="-214313" defTabSz="685800" fontAlgn="auto">
              <a:lnSpc>
                <a:spcPct val="100000"/>
              </a:lnSpc>
              <a:spcBef>
                <a:spcPct val="0"/>
              </a:spcBef>
              <a:spcAft>
                <a:spcPts val="0"/>
              </a:spcAft>
              <a:buClrTx/>
              <a:buFontTx/>
              <a:buChar char="-"/>
              <a:defRPr/>
            </a:pPr>
            <a:r>
              <a:rPr lang="nl-NL" altLang="nl-NL" sz="1350" b="1" dirty="0" err="1">
                <a:solidFill>
                  <a:prstClr val="black"/>
                </a:solidFill>
                <a:ea typeface="+mn-ea"/>
              </a:rPr>
              <a:t>Faciliteerder</a:t>
            </a:r>
            <a:r>
              <a:rPr lang="nl-NL" altLang="nl-NL" sz="1350" b="1" dirty="0">
                <a:solidFill>
                  <a:prstClr val="black"/>
                </a:solidFill>
                <a:ea typeface="+mn-ea"/>
              </a:rPr>
              <a:t> (onbewust)</a:t>
            </a:r>
          </a:p>
          <a:p>
            <a:pPr defTabSz="685800" fontAlgn="auto">
              <a:lnSpc>
                <a:spcPct val="100000"/>
              </a:lnSpc>
              <a:spcBef>
                <a:spcPct val="0"/>
              </a:spcBef>
              <a:spcAft>
                <a:spcPts val="0"/>
              </a:spcAft>
              <a:buClrTx/>
              <a:buNone/>
              <a:defRPr/>
            </a:pPr>
            <a:endParaRPr lang="nl-NL" altLang="nl-NL" sz="1350" b="1" dirty="0">
              <a:solidFill>
                <a:prstClr val="black"/>
              </a:solidFill>
              <a:ea typeface="+mn-ea"/>
            </a:endParaRPr>
          </a:p>
          <a:p>
            <a:pPr marL="214313" indent="-214313" defTabSz="685800" fontAlgn="auto">
              <a:lnSpc>
                <a:spcPct val="100000"/>
              </a:lnSpc>
              <a:spcBef>
                <a:spcPct val="0"/>
              </a:spcBef>
              <a:spcAft>
                <a:spcPts val="0"/>
              </a:spcAft>
              <a:buClrTx/>
              <a:buFontTx/>
              <a:buChar char="-"/>
              <a:defRPr/>
            </a:pPr>
            <a:r>
              <a:rPr lang="nl-NL" altLang="nl-NL" sz="1350" b="1" dirty="0">
                <a:solidFill>
                  <a:prstClr val="black"/>
                </a:solidFill>
                <a:ea typeface="+mn-ea"/>
              </a:rPr>
              <a:t>Maatschappelijke weerbaarheid</a:t>
            </a:r>
          </a:p>
          <a:p>
            <a:pPr defTabSz="685800" fontAlgn="auto">
              <a:lnSpc>
                <a:spcPct val="100000"/>
              </a:lnSpc>
              <a:spcBef>
                <a:spcPct val="0"/>
              </a:spcBef>
              <a:spcAft>
                <a:spcPts val="0"/>
              </a:spcAft>
              <a:buClrTx/>
              <a:buNone/>
              <a:defRPr/>
            </a:pPr>
            <a:endParaRPr lang="nl-NL" altLang="nl-NL" sz="1350" b="1" dirty="0">
              <a:solidFill>
                <a:prstClr val="black"/>
              </a:solidFill>
              <a:ea typeface="+mn-ea"/>
            </a:endParaRPr>
          </a:p>
          <a:p>
            <a:pPr defTabSz="685800" fontAlgn="auto">
              <a:lnSpc>
                <a:spcPct val="100000"/>
              </a:lnSpc>
              <a:spcBef>
                <a:spcPct val="0"/>
              </a:spcBef>
              <a:spcAft>
                <a:spcPts val="0"/>
              </a:spcAft>
              <a:buClrTx/>
              <a:buNone/>
              <a:defRPr/>
            </a:pPr>
            <a:r>
              <a:rPr lang="nl-NL" altLang="nl-NL" sz="1350" b="1" dirty="0">
                <a:solidFill>
                  <a:prstClr val="black"/>
                </a:solidFill>
                <a:ea typeface="+mn-ea"/>
              </a:rPr>
              <a:t>Met partners zoals Openbaar Ministerie, Politie, Belastingdienst treden we op als 1 Overheid. Dus strafrechtelijke vervolging, bestuursrechtelijke maatregelen en afpakken. </a:t>
            </a:r>
          </a:p>
        </p:txBody>
      </p:sp>
      <p:pic>
        <p:nvPicPr>
          <p:cNvPr id="48133" name="Picture 2" descr="Afbeeldingsresultaat voor agenda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85" y="1298727"/>
            <a:ext cx="2185988" cy="21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kstvak 2"/>
          <p:cNvSpPr txBox="1">
            <a:spLocks noChangeArrowheads="1"/>
          </p:cNvSpPr>
          <p:nvPr/>
        </p:nvSpPr>
        <p:spPr bwMode="auto">
          <a:xfrm>
            <a:off x="1466851" y="1102519"/>
            <a:ext cx="46041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1800"/>
              </a:lnSpc>
              <a:spcBef>
                <a:spcPts val="750"/>
              </a:spcBef>
              <a:buClr>
                <a:schemeClr val="accent1"/>
              </a:buClr>
              <a:buFont typeface="Arial" panose="020B0604020202020204" pitchFamily="34" charset="0"/>
              <a:buChar char="•"/>
              <a:defRPr sz="1500">
                <a:solidFill>
                  <a:schemeClr val="tx1"/>
                </a:solidFill>
                <a:latin typeface="Arial" panose="020B0604020202020204" pitchFamily="34" charset="0"/>
              </a:defRPr>
            </a:lvl1pPr>
            <a:lvl2pPr marL="742950" indent="-28575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2pPr>
            <a:lvl3pPr marL="11430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4pPr>
            <a:lvl5pPr marL="20574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5pPr>
            <a:lvl6pPr marL="25146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6pPr>
            <a:lvl7pPr marL="29718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7pPr>
            <a:lvl8pPr marL="34290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8pPr>
            <a:lvl9pPr marL="38862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9pPr>
          </a:lstStyle>
          <a:p>
            <a:pPr defTabSz="685800" fontAlgn="auto">
              <a:lnSpc>
                <a:spcPct val="100000"/>
              </a:lnSpc>
              <a:spcBef>
                <a:spcPct val="0"/>
              </a:spcBef>
              <a:spcAft>
                <a:spcPts val="0"/>
              </a:spcAft>
              <a:buClrTx/>
              <a:buNone/>
            </a:pPr>
            <a:r>
              <a:rPr lang="nl-NL" altLang="nl-NL" sz="2100" b="1" dirty="0">
                <a:solidFill>
                  <a:prstClr val="black"/>
                </a:solidFill>
                <a:ea typeface="+mn-ea"/>
              </a:rPr>
              <a:t>Waarom</a:t>
            </a:r>
            <a:r>
              <a:rPr lang="nl-NL" altLang="nl-NL" sz="2100" b="1" dirty="0">
                <a:solidFill>
                  <a:srgbClr val="FFFFFF"/>
                </a:solidFill>
                <a:ea typeface="+mn-ea"/>
              </a:rPr>
              <a:t> </a:t>
            </a:r>
            <a:r>
              <a:rPr lang="nl-NL" altLang="nl-NL" sz="2100" b="1" dirty="0">
                <a:solidFill>
                  <a:prstClr val="black"/>
                </a:solidFill>
                <a:ea typeface="+mn-ea"/>
              </a:rPr>
              <a:t>op de agenda?</a:t>
            </a:r>
          </a:p>
        </p:txBody>
      </p:sp>
    </p:spTree>
    <p:extLst>
      <p:ext uri="{BB962C8B-B14F-4D97-AF65-F5344CB8AC3E}">
        <p14:creationId xmlns:p14="http://schemas.microsoft.com/office/powerpoint/2010/main" val="16157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473" y="1267800"/>
            <a:ext cx="6980400" cy="838200"/>
          </a:xfrm>
        </p:spPr>
        <p:txBody>
          <a:bodyPr>
            <a:normAutofit fontScale="90000"/>
          </a:bodyPr>
          <a:lstStyle/>
          <a:p>
            <a:pPr>
              <a:defRPr/>
            </a:pPr>
            <a:r>
              <a:rPr lang="nl-NL" altLang="nl-NL" dirty="0">
                <a:ln w="0"/>
                <a:effectLst>
                  <a:outerShdw blurRad="38100" dist="19050" dir="2700000" algn="tl" rotWithShape="0">
                    <a:schemeClr val="dk1">
                      <a:alpha val="40000"/>
                    </a:schemeClr>
                  </a:outerShdw>
                </a:effectLst>
                <a:latin typeface="Arial" panose="020B0604020202020204" pitchFamily="34" charset="0"/>
              </a:rPr>
              <a:t>WAAR HEBBEN WE HET OVER?</a:t>
            </a:r>
            <a:br>
              <a:rPr lang="nl-NL" altLang="nl-NL" dirty="0">
                <a:ln w="0"/>
                <a:effectLst>
                  <a:outerShdw blurRad="38100" dist="19050" dir="2700000" algn="tl" rotWithShape="0">
                    <a:schemeClr val="dk1">
                      <a:alpha val="40000"/>
                    </a:schemeClr>
                  </a:outerShdw>
                </a:effectLst>
                <a:latin typeface="Arial" panose="020B0604020202020204" pitchFamily="34" charset="0"/>
              </a:rPr>
            </a:br>
            <a:r>
              <a:rPr lang="nl-NL" altLang="nl-NL" dirty="0">
                <a:ln w="0"/>
                <a:effectLst>
                  <a:outerShdw blurRad="38100" dist="19050" dir="2700000" algn="tl" rotWithShape="0">
                    <a:schemeClr val="dk1">
                      <a:alpha val="40000"/>
                    </a:schemeClr>
                  </a:outerShdw>
                </a:effectLst>
                <a:latin typeface="Arial" panose="020B0604020202020204" pitchFamily="34" charset="0"/>
              </a:rPr>
              <a:t>Wat zien we in de maatschappij</a:t>
            </a:r>
            <a:br>
              <a:rPr lang="nl-NL" altLang="nl-NL" dirty="0">
                <a:ln w="0"/>
                <a:effectLst>
                  <a:outerShdw blurRad="38100" dist="19050" dir="2700000" algn="tl" rotWithShape="0">
                    <a:schemeClr val="dk1">
                      <a:alpha val="40000"/>
                    </a:schemeClr>
                  </a:outerShdw>
                </a:effectLst>
                <a:latin typeface="Arial" panose="020B0604020202020204" pitchFamily="34" charset="0"/>
              </a:rPr>
            </a:br>
            <a:endParaRPr lang="nl-NL" dirty="0"/>
          </a:p>
        </p:txBody>
      </p:sp>
      <p:sp>
        <p:nvSpPr>
          <p:cNvPr id="3" name="Tijdelijke aanduiding voor inhoud 2"/>
          <p:cNvSpPr>
            <a:spLocks noGrp="1"/>
          </p:cNvSpPr>
          <p:nvPr>
            <p:ph idx="1"/>
          </p:nvPr>
        </p:nvSpPr>
        <p:spPr/>
        <p:txBody>
          <a:bodyPr>
            <a:normAutofit/>
          </a:bodyPr>
          <a:lstStyle/>
          <a:p>
            <a:r>
              <a:rPr lang="nl-NL" dirty="0"/>
              <a:t>Signalen van hennep/synthetische drugs</a:t>
            </a:r>
          </a:p>
          <a:p>
            <a:pPr indent="0">
              <a:buClr>
                <a:srgbClr val="4BA6DF"/>
              </a:buClr>
              <a:buNone/>
            </a:pPr>
            <a:r>
              <a:rPr lang="nl-NL" dirty="0"/>
              <a:t>- S</a:t>
            </a:r>
            <a:r>
              <a:rPr lang="nl-NL" dirty="0">
                <a:solidFill>
                  <a:prstClr val="black"/>
                </a:solidFill>
              </a:rPr>
              <a:t>tankoverlast door sterke, vreemde (zoete) geur</a:t>
            </a:r>
          </a:p>
          <a:p>
            <a:pPr marL="342900" indent="-342900">
              <a:buFontTx/>
              <a:buChar char="-"/>
            </a:pPr>
            <a:r>
              <a:rPr lang="nl-NL" dirty="0"/>
              <a:t>Geluid van afzuiginstallaties</a:t>
            </a:r>
          </a:p>
          <a:p>
            <a:pPr marL="342900" indent="-342900">
              <a:buFontTx/>
              <a:buChar char="-"/>
            </a:pPr>
            <a:r>
              <a:rPr lang="nl-NL" dirty="0"/>
              <a:t>Beslagen/afgeplakte ramen die nooit open gaan;</a:t>
            </a:r>
          </a:p>
          <a:p>
            <a:pPr marL="342900" indent="-342900">
              <a:buFontTx/>
              <a:buChar char="-"/>
            </a:pPr>
            <a:r>
              <a:rPr lang="nl-NL" dirty="0"/>
              <a:t>Bouw- en sjouwactiviteiten op vreemde tijdstippen;</a:t>
            </a:r>
          </a:p>
          <a:p>
            <a:pPr marL="342900" indent="-342900">
              <a:buFontTx/>
              <a:buChar char="-"/>
            </a:pPr>
            <a:r>
              <a:rPr lang="nl-NL" dirty="0"/>
              <a:t>Kunstlicht en grote warmteafgifte</a:t>
            </a:r>
          </a:p>
          <a:p>
            <a:pPr marL="342900" indent="-342900">
              <a:buFontTx/>
              <a:buChar char="-"/>
            </a:pPr>
            <a:r>
              <a:rPr lang="nl-NL" dirty="0"/>
              <a:t>Stroomstoringen (door illegale aanpassing in de meterkast</a:t>
            </a:r>
          </a:p>
          <a:p>
            <a:pPr marL="342900" indent="-342900">
              <a:buFontTx/>
              <a:buChar char="-"/>
            </a:pPr>
            <a:r>
              <a:rPr lang="nl-NL" dirty="0"/>
              <a:t>Onduidelijk of pand bewoond wordt. </a:t>
            </a:r>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29</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pic>
        <p:nvPicPr>
          <p:cNvPr id="7" name="Afbeelding 6"/>
          <p:cNvPicPr>
            <a:picLocks noChangeAspect="1"/>
          </p:cNvPicPr>
          <p:nvPr/>
        </p:nvPicPr>
        <p:blipFill>
          <a:blip r:embed="rId2"/>
          <a:stretch>
            <a:fillRect/>
          </a:stretch>
        </p:blipFill>
        <p:spPr>
          <a:xfrm>
            <a:off x="5900307" y="898159"/>
            <a:ext cx="1726621" cy="1878023"/>
          </a:xfrm>
          <a:prstGeom prst="rect">
            <a:avLst/>
          </a:prstGeom>
        </p:spPr>
      </p:pic>
      <p:pic>
        <p:nvPicPr>
          <p:cNvPr id="9" name="Afbeelding 8"/>
          <p:cNvPicPr>
            <a:picLocks noChangeAspect="1"/>
          </p:cNvPicPr>
          <p:nvPr/>
        </p:nvPicPr>
        <p:blipFill>
          <a:blip r:embed="rId3"/>
          <a:stretch>
            <a:fillRect/>
          </a:stretch>
        </p:blipFill>
        <p:spPr>
          <a:xfrm>
            <a:off x="6189708" y="2475642"/>
            <a:ext cx="2954292" cy="1843414"/>
          </a:xfrm>
          <a:prstGeom prst="rect">
            <a:avLst/>
          </a:prstGeom>
        </p:spPr>
      </p:pic>
    </p:spTree>
    <p:extLst>
      <p:ext uri="{BB962C8B-B14F-4D97-AF65-F5344CB8AC3E}">
        <p14:creationId xmlns:p14="http://schemas.microsoft.com/office/powerpoint/2010/main" val="352189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33" name="Rectangle 24">
            <a:extLst>
              <a:ext uri="{FF2B5EF4-FFF2-40B4-BE49-F238E27FC236}">
                <a16:creationId xmlns:a16="http://schemas.microsoft.com/office/drawing/2014/main" id="{5D2CA358-2EA6-49C2-AAEF-0C79C1F7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a:extLst>
              <a:ext uri="{FF2B5EF4-FFF2-40B4-BE49-F238E27FC236}">
                <a16:creationId xmlns:a16="http://schemas.microsoft.com/office/drawing/2014/main" id="{AAD74829-8970-4A28-B5F6-387E0E313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F0D8CA3-2FAE-482B-83E5-685262F27870}"/>
              </a:ext>
            </a:extLst>
          </p:cNvPr>
          <p:cNvPicPr>
            <a:picLocks noChangeAspect="1"/>
          </p:cNvPicPr>
          <p:nvPr/>
        </p:nvPicPr>
        <p:blipFill>
          <a:blip r:embed="rId4"/>
          <a:stretch>
            <a:fillRect/>
          </a:stretch>
        </p:blipFill>
        <p:spPr>
          <a:xfrm>
            <a:off x="277638" y="1386875"/>
            <a:ext cx="2625745" cy="2649616"/>
          </a:xfrm>
          <a:prstGeom prst="rect">
            <a:avLst/>
          </a:prstGeom>
        </p:spPr>
      </p:pic>
      <p:pic>
        <p:nvPicPr>
          <p:cNvPr id="5" name="Afbeelding 4">
            <a:extLst>
              <a:ext uri="{FF2B5EF4-FFF2-40B4-BE49-F238E27FC236}">
                <a16:creationId xmlns:a16="http://schemas.microsoft.com/office/drawing/2014/main" id="{B46EC3AD-3B44-4470-AB95-2A006D568325}"/>
              </a:ext>
            </a:extLst>
          </p:cNvPr>
          <p:cNvPicPr>
            <a:picLocks noChangeAspect="1"/>
          </p:cNvPicPr>
          <p:nvPr/>
        </p:nvPicPr>
        <p:blipFill>
          <a:blip r:embed="rId5"/>
          <a:stretch>
            <a:fillRect/>
          </a:stretch>
        </p:blipFill>
        <p:spPr>
          <a:xfrm>
            <a:off x="73807" y="4327730"/>
            <a:ext cx="3033404" cy="1356110"/>
          </a:xfrm>
          <a:prstGeom prst="rect">
            <a:avLst/>
          </a:prstGeom>
        </p:spPr>
      </p:pic>
      <p:sp>
        <p:nvSpPr>
          <p:cNvPr id="11" name="Tijdelijke aanduiding voor inhoud 4">
            <a:extLst>
              <a:ext uri="{FF2B5EF4-FFF2-40B4-BE49-F238E27FC236}">
                <a16:creationId xmlns:a16="http://schemas.microsoft.com/office/drawing/2014/main" id="{28B04377-4256-44F6-98EA-1FE2404CF31D}"/>
              </a:ext>
            </a:extLst>
          </p:cNvPr>
          <p:cNvSpPr txBox="1">
            <a:spLocks/>
          </p:cNvSpPr>
          <p:nvPr/>
        </p:nvSpPr>
        <p:spPr>
          <a:xfrm>
            <a:off x="3107211" y="729943"/>
            <a:ext cx="5934591" cy="4970033"/>
          </a:xfrm>
          <a:prstGeom prst="rect">
            <a:avLst/>
          </a:prstGeom>
        </p:spPr>
        <p:txBody>
          <a:bodyPr vert="horz" lIns="91440" tIns="45720" rIns="91440" bIns="4572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indent="-228600" defTabSz="914400">
              <a:lnSpc>
                <a:spcPct val="110000"/>
              </a:lnSpc>
              <a:spcBef>
                <a:spcPts val="0"/>
              </a:spcBef>
              <a:buFont typeface="Arial" panose="020B0604020202020204" pitchFamily="34" charset="0"/>
              <a:buChar char="•"/>
            </a:pPr>
            <a:r>
              <a:rPr lang="en-US" sz="1800" cap="all" dirty="0" err="1">
                <a:solidFill>
                  <a:schemeClr val="tx1"/>
                </a:solidFill>
              </a:rPr>
              <a:t>brandweer</a:t>
            </a:r>
            <a:r>
              <a:rPr lang="en-US" sz="1800" cap="all" dirty="0">
                <a:solidFill>
                  <a:schemeClr val="tx1"/>
                </a:solidFill>
              </a:rPr>
              <a:t>, </a:t>
            </a:r>
            <a:r>
              <a:rPr lang="en-US" sz="1800" cap="all" dirty="0" err="1">
                <a:solidFill>
                  <a:schemeClr val="tx1"/>
                </a:solidFill>
              </a:rPr>
              <a:t>politie</a:t>
            </a:r>
            <a:r>
              <a:rPr lang="en-US" sz="1800" cap="all" dirty="0">
                <a:solidFill>
                  <a:schemeClr val="tx1"/>
                </a:solidFill>
              </a:rPr>
              <a:t>, gemeente en Ondernemers</a:t>
            </a: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Veilige</a:t>
            </a:r>
            <a:r>
              <a:rPr lang="en-US" sz="1800" cap="all" dirty="0">
                <a:solidFill>
                  <a:schemeClr val="tx1"/>
                </a:solidFill>
              </a:rPr>
              <a:t> </a:t>
            </a:r>
            <a:r>
              <a:rPr lang="en-US" sz="1800" cap="all" dirty="0" err="1">
                <a:solidFill>
                  <a:schemeClr val="tx1"/>
                </a:solidFill>
              </a:rPr>
              <a:t>bedrijfsomgeving</a:t>
            </a:r>
            <a:r>
              <a:rPr lang="en-US" sz="1800" cap="all" dirty="0">
                <a:solidFill>
                  <a:schemeClr val="tx1"/>
                </a:solidFill>
              </a:rPr>
              <a:t> voor u en </a:t>
            </a:r>
            <a:r>
              <a:rPr lang="en-US" sz="1800" cap="all" dirty="0" err="1">
                <a:solidFill>
                  <a:schemeClr val="tx1"/>
                </a:solidFill>
              </a:rPr>
              <a:t>uw</a:t>
            </a:r>
            <a:r>
              <a:rPr lang="en-US" sz="1800" cap="all" dirty="0">
                <a:solidFill>
                  <a:schemeClr val="tx1"/>
                </a:solidFill>
              </a:rPr>
              <a:t> </a:t>
            </a:r>
            <a:r>
              <a:rPr lang="en-US" sz="1800" cap="all" dirty="0" err="1">
                <a:solidFill>
                  <a:schemeClr val="tx1"/>
                </a:solidFill>
              </a:rPr>
              <a:t>personeel</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Sociale</a:t>
            </a:r>
            <a:r>
              <a:rPr lang="en-US" sz="1800" cap="all" dirty="0">
                <a:solidFill>
                  <a:schemeClr val="tx1"/>
                </a:solidFill>
              </a:rPr>
              <a:t> </a:t>
            </a:r>
            <a:r>
              <a:rPr lang="en-US" sz="1800" cap="all" dirty="0" err="1">
                <a:solidFill>
                  <a:schemeClr val="tx1"/>
                </a:solidFill>
              </a:rPr>
              <a:t>veiligheid</a:t>
            </a:r>
            <a:r>
              <a:rPr lang="en-US" sz="1800" cap="all" dirty="0">
                <a:solidFill>
                  <a:schemeClr val="tx1"/>
                </a:solidFill>
              </a:rPr>
              <a:t> en </a:t>
            </a:r>
            <a:r>
              <a:rPr lang="en-US" sz="1800" cap="all" dirty="0" err="1">
                <a:solidFill>
                  <a:schemeClr val="tx1"/>
                </a:solidFill>
              </a:rPr>
              <a:t>verkeersveiligheid</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Ondermijning</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Beperking</a:t>
            </a:r>
            <a:r>
              <a:rPr lang="en-US" sz="1800" cap="all" dirty="0">
                <a:solidFill>
                  <a:schemeClr val="tx1"/>
                </a:solidFill>
              </a:rPr>
              <a:t> </a:t>
            </a:r>
            <a:r>
              <a:rPr lang="en-US" sz="1800" cap="all" dirty="0" err="1">
                <a:solidFill>
                  <a:schemeClr val="tx1"/>
                </a:solidFill>
              </a:rPr>
              <a:t>criminaliteit</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Tegengaan</a:t>
            </a:r>
            <a:r>
              <a:rPr lang="en-US" sz="1800" cap="all" dirty="0">
                <a:solidFill>
                  <a:schemeClr val="tx1"/>
                </a:solidFill>
              </a:rPr>
              <a:t> </a:t>
            </a:r>
            <a:r>
              <a:rPr lang="en-US" sz="1800" cap="all" dirty="0" err="1">
                <a:solidFill>
                  <a:schemeClr val="tx1"/>
                </a:solidFill>
              </a:rPr>
              <a:t>zwerfvuil</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camerabeveiliging</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Overlast</a:t>
            </a:r>
            <a:r>
              <a:rPr lang="en-US" sz="1800" cap="all" dirty="0">
                <a:solidFill>
                  <a:schemeClr val="tx1"/>
                </a:solidFill>
              </a:rPr>
              <a:t> (</a:t>
            </a:r>
            <a:r>
              <a:rPr lang="en-US" sz="1800" cap="all" dirty="0" err="1">
                <a:solidFill>
                  <a:schemeClr val="tx1"/>
                </a:solidFill>
              </a:rPr>
              <a:t>vrachtwagen</a:t>
            </a:r>
            <a:r>
              <a:rPr lang="en-US" sz="1800" cap="all" dirty="0">
                <a:solidFill>
                  <a:schemeClr val="tx1"/>
                </a:solidFill>
              </a:rPr>
              <a:t>) </a:t>
            </a:r>
            <a:r>
              <a:rPr lang="en-US" sz="1800" cap="all" dirty="0" err="1">
                <a:solidFill>
                  <a:schemeClr val="tx1"/>
                </a:solidFill>
              </a:rPr>
              <a:t>parkeren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Hangjongeren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Onderhoud</a:t>
            </a:r>
            <a:r>
              <a:rPr lang="en-US" sz="1800" cap="all" dirty="0">
                <a:solidFill>
                  <a:schemeClr val="tx1"/>
                </a:solidFill>
              </a:rPr>
              <a:t> </a:t>
            </a:r>
            <a:r>
              <a:rPr lang="en-US" sz="1800" cap="all" dirty="0" err="1">
                <a:solidFill>
                  <a:schemeClr val="tx1"/>
                </a:solidFill>
              </a:rPr>
              <a:t>groen</a:t>
            </a:r>
            <a:r>
              <a:rPr lang="en-US" sz="1800" cap="all" dirty="0">
                <a:solidFill>
                  <a:schemeClr val="tx1"/>
                </a:solidFill>
              </a:rPr>
              <a:t> en </a:t>
            </a:r>
            <a:r>
              <a:rPr lang="en-US" sz="1800" cap="all" dirty="0" err="1">
                <a:solidFill>
                  <a:schemeClr val="tx1"/>
                </a:solidFill>
              </a:rPr>
              <a:t>grijs</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Publiek</a:t>
            </a:r>
            <a:r>
              <a:rPr lang="en-US" sz="1800" cap="all" dirty="0">
                <a:solidFill>
                  <a:schemeClr val="tx1"/>
                </a:solidFill>
              </a:rPr>
              <a:t> en </a:t>
            </a:r>
            <a:r>
              <a:rPr lang="en-US" sz="1800" cap="all" dirty="0" err="1">
                <a:solidFill>
                  <a:schemeClr val="tx1"/>
                </a:solidFill>
              </a:rPr>
              <a:t>privaat</a:t>
            </a:r>
            <a:r>
              <a:rPr lang="en-US" sz="1800" cap="all" dirty="0">
                <a:solidFill>
                  <a:schemeClr val="tx1"/>
                </a:solidFill>
              </a:rPr>
              <a:t> </a:t>
            </a:r>
            <a:r>
              <a:rPr lang="en-US" sz="1800" cap="all" dirty="0" err="1">
                <a:solidFill>
                  <a:schemeClr val="tx1"/>
                </a:solidFill>
              </a:rPr>
              <a:t>terrein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Calamiteiten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Zeer</a:t>
            </a:r>
            <a:r>
              <a:rPr lang="en-US" sz="1800" cap="all" dirty="0">
                <a:solidFill>
                  <a:schemeClr val="tx1"/>
                </a:solidFill>
              </a:rPr>
              <a:t> </a:t>
            </a:r>
            <a:r>
              <a:rPr lang="en-US" sz="1800" cap="all" dirty="0" err="1">
                <a:solidFill>
                  <a:schemeClr val="tx1"/>
                </a:solidFill>
              </a:rPr>
              <a:t>lage</a:t>
            </a:r>
            <a:r>
              <a:rPr lang="en-US" sz="1800" cap="all" dirty="0">
                <a:solidFill>
                  <a:schemeClr val="tx1"/>
                </a:solidFill>
              </a:rPr>
              <a:t> incident- en </a:t>
            </a:r>
            <a:r>
              <a:rPr lang="en-US" sz="1800" cap="all" dirty="0" err="1">
                <a:solidFill>
                  <a:schemeClr val="tx1"/>
                </a:solidFill>
              </a:rPr>
              <a:t>criminaliteitscijfers</a:t>
            </a:r>
            <a:r>
              <a:rPr lang="en-US" sz="1800" cap="all" dirty="0">
                <a:solidFill>
                  <a:schemeClr val="tx1"/>
                </a:solidFill>
              </a:rPr>
              <a:t> </a:t>
            </a:r>
          </a:p>
          <a:p>
            <a:pPr indent="-228600" defTabSz="914400">
              <a:lnSpc>
                <a:spcPct val="110000"/>
              </a:lnSpc>
              <a:spcBef>
                <a:spcPts val="0"/>
              </a:spcBef>
              <a:buFont typeface="Arial" panose="020B0604020202020204" pitchFamily="34" charset="0"/>
              <a:buChar char="•"/>
            </a:pPr>
            <a:r>
              <a:rPr lang="en-US" sz="1800" cap="all" dirty="0">
                <a:solidFill>
                  <a:schemeClr val="tx1"/>
                </a:solidFill>
              </a:rPr>
              <a:t>En </a:t>
            </a:r>
            <a:r>
              <a:rPr lang="en-US" sz="1800" cap="all" dirty="0" err="1">
                <a:solidFill>
                  <a:schemeClr val="tx1"/>
                </a:solidFill>
              </a:rPr>
              <a:t>dat</a:t>
            </a:r>
            <a:r>
              <a:rPr lang="en-US" sz="1800" cap="all" dirty="0">
                <a:solidFill>
                  <a:schemeClr val="tx1"/>
                </a:solidFill>
              </a:rPr>
              <a:t> </a:t>
            </a:r>
            <a:r>
              <a:rPr lang="en-US" sz="1800" cap="all" dirty="0" err="1">
                <a:solidFill>
                  <a:schemeClr val="tx1"/>
                </a:solidFill>
              </a:rPr>
              <a:t>willen</a:t>
            </a:r>
            <a:r>
              <a:rPr lang="en-US" sz="1800" cap="all" dirty="0">
                <a:solidFill>
                  <a:schemeClr val="tx1"/>
                </a:solidFill>
              </a:rPr>
              <a:t> we </a:t>
            </a:r>
            <a:r>
              <a:rPr lang="en-US" sz="1800" cap="all" dirty="0" err="1">
                <a:solidFill>
                  <a:schemeClr val="tx1"/>
                </a:solidFill>
              </a:rPr>
              <a:t>graag</a:t>
            </a:r>
            <a:r>
              <a:rPr lang="en-US" sz="1800" cap="all" dirty="0">
                <a:solidFill>
                  <a:schemeClr val="tx1"/>
                </a:solidFill>
              </a:rPr>
              <a:t> zo </a:t>
            </a:r>
            <a:r>
              <a:rPr lang="en-US" sz="1800" cap="all" dirty="0" err="1">
                <a:solidFill>
                  <a:schemeClr val="tx1"/>
                </a:solidFill>
              </a:rPr>
              <a:t>houden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a:solidFill>
                  <a:schemeClr val="tx1"/>
                </a:solidFill>
              </a:rPr>
              <a:t>U en </a:t>
            </a:r>
            <a:r>
              <a:rPr lang="en-US" sz="1800" cap="all" dirty="0" err="1">
                <a:solidFill>
                  <a:schemeClr val="tx1"/>
                </a:solidFill>
              </a:rPr>
              <a:t>uw</a:t>
            </a:r>
            <a:r>
              <a:rPr lang="en-US" sz="1800" cap="all" dirty="0">
                <a:solidFill>
                  <a:schemeClr val="tx1"/>
                </a:solidFill>
              </a:rPr>
              <a:t> </a:t>
            </a:r>
            <a:r>
              <a:rPr lang="en-US" sz="1800" cap="all" dirty="0" err="1">
                <a:solidFill>
                  <a:schemeClr val="tx1"/>
                </a:solidFill>
              </a:rPr>
              <a:t>personeel</a:t>
            </a:r>
            <a:r>
              <a:rPr lang="en-US" sz="1800" cap="all" dirty="0">
                <a:solidFill>
                  <a:schemeClr val="tx1"/>
                </a:solidFill>
              </a:rPr>
              <a:t> bent de </a:t>
            </a:r>
            <a:r>
              <a:rPr lang="en-US" sz="1800" cap="all" dirty="0" err="1">
                <a:solidFill>
                  <a:schemeClr val="tx1"/>
                </a:solidFill>
              </a:rPr>
              <a:t>beste</a:t>
            </a:r>
            <a:r>
              <a:rPr lang="en-US" sz="1800" cap="all" dirty="0">
                <a:solidFill>
                  <a:schemeClr val="tx1"/>
                </a:solidFill>
              </a:rPr>
              <a:t> beveiliging</a:t>
            </a:r>
          </a:p>
          <a:p>
            <a:pPr indent="-228600" defTabSz="914400">
              <a:lnSpc>
                <a:spcPct val="110000"/>
              </a:lnSpc>
              <a:spcBef>
                <a:spcPts val="0"/>
              </a:spcBef>
              <a:buFont typeface="Arial" panose="020B0604020202020204" pitchFamily="34" charset="0"/>
              <a:buChar char="•"/>
            </a:pPr>
            <a:r>
              <a:rPr lang="en-US" sz="1800" cap="all" dirty="0">
                <a:solidFill>
                  <a:schemeClr val="tx1"/>
                </a:solidFill>
              </a:rPr>
              <a:t>Samen </a:t>
            </a:r>
            <a:r>
              <a:rPr lang="en-US" sz="1800" cap="all" dirty="0" err="1">
                <a:solidFill>
                  <a:schemeClr val="tx1"/>
                </a:solidFill>
              </a:rPr>
              <a:t>houden</a:t>
            </a:r>
            <a:r>
              <a:rPr lang="en-US" sz="1800" cap="all" dirty="0">
                <a:solidFill>
                  <a:schemeClr val="tx1"/>
                </a:solidFill>
              </a:rPr>
              <a:t> we </a:t>
            </a:r>
            <a:r>
              <a:rPr lang="en-US" sz="1800" cap="all" dirty="0" err="1">
                <a:solidFill>
                  <a:schemeClr val="tx1"/>
                </a:solidFill>
              </a:rPr>
              <a:t>een</a:t>
            </a:r>
            <a:r>
              <a:rPr lang="en-US" sz="1800" cap="all" dirty="0">
                <a:solidFill>
                  <a:schemeClr val="tx1"/>
                </a:solidFill>
              </a:rPr>
              <a:t> </a:t>
            </a:r>
            <a:r>
              <a:rPr lang="en-US" sz="1800" cap="all" dirty="0" err="1">
                <a:solidFill>
                  <a:schemeClr val="tx1"/>
                </a:solidFill>
              </a:rPr>
              <a:t>veilige</a:t>
            </a:r>
            <a:r>
              <a:rPr lang="en-US" sz="1800" cap="all" dirty="0">
                <a:solidFill>
                  <a:schemeClr val="tx1"/>
                </a:solidFill>
              </a:rPr>
              <a:t> </a:t>
            </a:r>
            <a:r>
              <a:rPr lang="en-US" sz="1800" cap="all" dirty="0" err="1">
                <a:solidFill>
                  <a:schemeClr val="tx1"/>
                </a:solidFill>
              </a:rPr>
              <a:t>bedrijfsomgeving</a:t>
            </a:r>
            <a:r>
              <a:rPr lang="en-US" sz="1800" cap="all" dirty="0">
                <a:solidFill>
                  <a:schemeClr val="tx1"/>
                </a:solidFill>
              </a:rPr>
              <a:t> </a:t>
            </a:r>
          </a:p>
        </p:txBody>
      </p:sp>
      <p:pic>
        <p:nvPicPr>
          <p:cNvPr id="35" name="Picture 28">
            <a:extLst>
              <a:ext uri="{FF2B5EF4-FFF2-40B4-BE49-F238E27FC236}">
                <a16:creationId xmlns:a16="http://schemas.microsoft.com/office/drawing/2014/main" id="{D976ACB9-C2D4-45C2-924A-2CF7CFF511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
            <a:ext cx="9144000" cy="6858000"/>
          </a:xfrm>
          <a:prstGeom prst="rect">
            <a:avLst/>
          </a:prstGeom>
        </p:spPr>
      </p:pic>
      <p:sp>
        <p:nvSpPr>
          <p:cNvPr id="2" name="Titel 1">
            <a:extLst>
              <a:ext uri="{FF2B5EF4-FFF2-40B4-BE49-F238E27FC236}">
                <a16:creationId xmlns:a16="http://schemas.microsoft.com/office/drawing/2014/main" id="{B2FAD2BD-0776-4876-A3DF-5E90C000FC8B}"/>
              </a:ext>
            </a:extLst>
          </p:cNvPr>
          <p:cNvSpPr>
            <a:spLocks noGrp="1"/>
          </p:cNvSpPr>
          <p:nvPr>
            <p:ph type="title"/>
          </p:nvPr>
        </p:nvSpPr>
        <p:spPr>
          <a:xfrm>
            <a:off x="2242970" y="59119"/>
            <a:ext cx="6852622" cy="747705"/>
          </a:xfrm>
        </p:spPr>
        <p:txBody>
          <a:bodyPr vert="horz" lIns="91440" tIns="45720" rIns="91440" bIns="45720" rtlCol="0" anchor="ctr">
            <a:normAutofit/>
          </a:bodyPr>
          <a:lstStyle/>
          <a:p>
            <a:pPr defTabSz="914400"/>
            <a:r>
              <a:rPr lang="en-US" sz="3600" b="1" dirty="0" err="1"/>
              <a:t>Keurmerk</a:t>
            </a:r>
            <a:r>
              <a:rPr lang="en-US" sz="3600" b="1" dirty="0"/>
              <a:t> </a:t>
            </a:r>
            <a:r>
              <a:rPr lang="en-US" sz="3600" b="1" dirty="0" err="1"/>
              <a:t>Veilig</a:t>
            </a:r>
            <a:r>
              <a:rPr lang="en-US" sz="3600" b="1" dirty="0"/>
              <a:t> </a:t>
            </a:r>
            <a:r>
              <a:rPr lang="en-US" sz="3600" b="1" dirty="0" err="1"/>
              <a:t>Ondernemen</a:t>
            </a:r>
            <a:endParaRPr lang="en-US" sz="3600" b="1" dirty="0"/>
          </a:p>
        </p:txBody>
      </p:sp>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spTree>
    <p:extLst>
      <p:ext uri="{BB962C8B-B14F-4D97-AF65-F5344CB8AC3E}">
        <p14:creationId xmlns:p14="http://schemas.microsoft.com/office/powerpoint/2010/main" val="2718965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voettekst 4"/>
          <p:cNvSpPr>
            <a:spLocks noGrp="1"/>
          </p:cNvSpPr>
          <p:nvPr>
            <p:ph type="ftr" sz="quarter" idx="4294967295"/>
          </p:nvPr>
        </p:nvSpPr>
        <p:spPr bwMode="auto">
          <a:xfrm>
            <a:off x="1345407" y="5043488"/>
            <a:ext cx="3037285" cy="85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14350">
              <a:lnSpc>
                <a:spcPts val="1350"/>
              </a:lnSpc>
              <a:spcBef>
                <a:spcPts val="563"/>
              </a:spcBef>
              <a:buClr>
                <a:schemeClr val="accent1"/>
              </a:buClr>
              <a:buFont typeface="Arial" panose="020B0604020202020204" pitchFamily="34" charset="0"/>
              <a:buChar char="•"/>
              <a:defRPr sz="1125">
                <a:solidFill>
                  <a:schemeClr val="tx1"/>
                </a:solidFill>
                <a:latin typeface="Arial" panose="020B0604020202020204" pitchFamily="34" charset="0"/>
              </a:defRPr>
            </a:lvl1pPr>
            <a:lvl2pPr marL="557213" indent="-214313"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2pPr>
            <a:lvl3pPr marL="8572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3pPr>
            <a:lvl4pPr marL="12001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4pPr>
            <a:lvl5pPr marL="15430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5pPr>
            <a:lvl6pPr marL="18859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6pPr>
            <a:lvl7pPr marL="22288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7pPr>
            <a:lvl8pPr marL="25717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8pPr>
            <a:lvl9pPr marL="29146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9pPr>
          </a:lstStyle>
          <a:p>
            <a:pPr fontAlgn="auto">
              <a:lnSpc>
                <a:spcPct val="100000"/>
              </a:lnSpc>
              <a:spcBef>
                <a:spcPct val="0"/>
              </a:spcBef>
              <a:spcAft>
                <a:spcPts val="0"/>
              </a:spcAft>
              <a:buClrTx/>
              <a:buNone/>
            </a:pPr>
            <a:endParaRPr lang="en-GB" altLang="nl-NL" sz="450">
              <a:solidFill>
                <a:srgbClr val="24515F"/>
              </a:solidFill>
              <a:ea typeface="+mn-ea"/>
            </a:endParaRPr>
          </a:p>
        </p:txBody>
      </p:sp>
      <p:sp>
        <p:nvSpPr>
          <p:cNvPr id="45059" name="Tijdelijke aanduiding voor inhoud 5"/>
          <p:cNvSpPr>
            <a:spLocks noGrp="1"/>
          </p:cNvSpPr>
          <p:nvPr>
            <p:ph idx="1"/>
          </p:nvPr>
        </p:nvSpPr>
        <p:spPr>
          <a:xfrm>
            <a:off x="870022" y="2175489"/>
            <a:ext cx="6301979" cy="2969419"/>
          </a:xfrm>
        </p:spPr>
        <p:txBody>
          <a:bodyPr>
            <a:normAutofit fontScale="92500" lnSpcReduction="10000"/>
          </a:bodyPr>
          <a:lstStyle/>
          <a:p>
            <a:pPr indent="0">
              <a:lnSpc>
                <a:spcPct val="100000"/>
              </a:lnSpc>
              <a:spcBef>
                <a:spcPts val="0"/>
              </a:spcBef>
              <a:buClrTx/>
              <a:buNone/>
            </a:pPr>
            <a:r>
              <a:rPr lang="nl-NL" sz="1350" b="1" dirty="0">
                <a:solidFill>
                  <a:prstClr val="black"/>
                </a:solidFill>
                <a:latin typeface="Calibri" panose="020F0502020204030204" pitchFamily="34" charset="0"/>
              </a:rPr>
              <a:t>Outlaw Motorgangs (OMG) </a:t>
            </a:r>
          </a:p>
          <a:p>
            <a:pPr indent="0">
              <a:lnSpc>
                <a:spcPct val="100000"/>
              </a:lnSpc>
              <a:spcBef>
                <a:spcPts val="0"/>
              </a:spcBef>
              <a:buClrTx/>
              <a:buNone/>
            </a:pPr>
            <a:endParaRPr lang="nl-NL" sz="1350" b="1" dirty="0">
              <a:solidFill>
                <a:prstClr val="black"/>
              </a:solidFill>
              <a:latin typeface="Calibri" panose="020F0502020204030204" pitchFamily="34" charset="0"/>
            </a:endParaRPr>
          </a:p>
          <a:p>
            <a:pPr marL="257175" indent="-257175">
              <a:lnSpc>
                <a:spcPct val="100000"/>
              </a:lnSpc>
              <a:spcBef>
                <a:spcPts val="0"/>
              </a:spcBef>
              <a:buClrTx/>
            </a:pPr>
            <a:r>
              <a:rPr lang="nl-NL" sz="1350" dirty="0">
                <a:solidFill>
                  <a:prstClr val="black"/>
                </a:solidFill>
                <a:latin typeface="Calibri" panose="020F0502020204030204" pitchFamily="34" charset="0"/>
              </a:rPr>
              <a:t>Dragen van herkenbare kleding en symboliek, </a:t>
            </a:r>
            <a:r>
              <a:rPr lang="nl-NL" sz="1350" i="1" dirty="0" err="1">
                <a:solidFill>
                  <a:prstClr val="black"/>
                </a:solidFill>
                <a:latin typeface="Calibri" panose="020F0502020204030204" pitchFamily="34" charset="0"/>
              </a:rPr>
              <a:t>colours</a:t>
            </a:r>
            <a:r>
              <a:rPr lang="nl-NL" sz="1350" i="1" dirty="0">
                <a:solidFill>
                  <a:prstClr val="black"/>
                </a:solidFill>
                <a:latin typeface="Calibri" panose="020F0502020204030204" pitchFamily="34" charset="0"/>
              </a:rPr>
              <a:t> en patches</a:t>
            </a:r>
            <a:endParaRPr lang="nl-NL" sz="1350" dirty="0">
              <a:solidFill>
                <a:prstClr val="black"/>
              </a:solidFill>
              <a:latin typeface="Calibri" panose="020F0502020204030204" pitchFamily="34" charset="0"/>
            </a:endParaRPr>
          </a:p>
          <a:p>
            <a:pPr marL="257175" indent="-257175">
              <a:lnSpc>
                <a:spcPct val="100000"/>
              </a:lnSpc>
              <a:spcBef>
                <a:spcPts val="0"/>
              </a:spcBef>
              <a:buClrTx/>
            </a:pPr>
            <a:r>
              <a:rPr lang="nl-NL" sz="1350" dirty="0">
                <a:solidFill>
                  <a:prstClr val="black"/>
                </a:solidFill>
                <a:latin typeface="Calibri" panose="020F0502020204030204" pitchFamily="34" charset="0"/>
              </a:rPr>
              <a:t>Clubs hanteren duidelijke erecodes en een intern sanctiesysteem</a:t>
            </a:r>
          </a:p>
          <a:p>
            <a:pPr marL="257175" indent="-257175">
              <a:lnSpc>
                <a:spcPct val="100000"/>
              </a:lnSpc>
              <a:spcBef>
                <a:spcPts val="0"/>
              </a:spcBef>
              <a:buClrTx/>
            </a:pPr>
            <a:r>
              <a:rPr lang="nl-NL" sz="1350" i="1" dirty="0" err="1">
                <a:solidFill>
                  <a:prstClr val="black"/>
                </a:solidFill>
                <a:latin typeface="Calibri" panose="020F0502020204030204" pitchFamily="34" charset="0"/>
              </a:rPr>
              <a:t>Ride</a:t>
            </a:r>
            <a:r>
              <a:rPr lang="nl-NL" sz="1350" i="1" dirty="0">
                <a:solidFill>
                  <a:prstClr val="black"/>
                </a:solidFill>
                <a:latin typeface="Calibri" panose="020F0502020204030204" pitchFamily="34" charset="0"/>
              </a:rPr>
              <a:t> outs, </a:t>
            </a:r>
            <a:r>
              <a:rPr lang="nl-NL" sz="1350" dirty="0">
                <a:solidFill>
                  <a:prstClr val="black"/>
                </a:solidFill>
                <a:latin typeface="Calibri" panose="020F0502020204030204" pitchFamily="34" charset="0"/>
              </a:rPr>
              <a:t>grote groep motorrijders van een of meerdere clubs gaan op pad</a:t>
            </a:r>
          </a:p>
          <a:p>
            <a:pPr marL="257175" indent="-257175">
              <a:lnSpc>
                <a:spcPct val="100000"/>
              </a:lnSpc>
              <a:spcBef>
                <a:spcPts val="0"/>
              </a:spcBef>
              <a:buClrTx/>
            </a:pPr>
            <a:r>
              <a:rPr lang="nl-NL" sz="1350" dirty="0">
                <a:solidFill>
                  <a:prstClr val="black"/>
                </a:solidFill>
                <a:latin typeface="Calibri" panose="020F0502020204030204" pitchFamily="34" charset="0"/>
              </a:rPr>
              <a:t>Intimiderend gedrag in en om de horeca en evenementen</a:t>
            </a:r>
          </a:p>
          <a:p>
            <a:pPr marL="257175" indent="-257175">
              <a:lnSpc>
                <a:spcPct val="100000"/>
              </a:lnSpc>
              <a:spcBef>
                <a:spcPts val="0"/>
              </a:spcBef>
              <a:buClrTx/>
            </a:pPr>
            <a:r>
              <a:rPr lang="nl-NL" sz="1350" dirty="0">
                <a:solidFill>
                  <a:prstClr val="black"/>
                </a:solidFill>
                <a:latin typeface="Calibri" panose="020F0502020204030204" pitchFamily="34" charset="0"/>
              </a:rPr>
              <a:t>Gelinkt aan georganiseerde criminaliteit</a:t>
            </a:r>
          </a:p>
          <a:p>
            <a:pPr marL="257175" indent="-257175">
              <a:lnSpc>
                <a:spcPct val="100000"/>
              </a:lnSpc>
              <a:spcBef>
                <a:spcPts val="0"/>
              </a:spcBef>
              <a:buClrTx/>
            </a:pPr>
            <a:endParaRPr lang="nl-NL" sz="1350" dirty="0">
              <a:solidFill>
                <a:prstClr val="black"/>
              </a:solidFill>
              <a:latin typeface="Calibri" panose="020F0502020204030204" pitchFamily="34" charset="0"/>
            </a:endParaRPr>
          </a:p>
          <a:p>
            <a:pPr indent="0">
              <a:lnSpc>
                <a:spcPct val="100000"/>
              </a:lnSpc>
              <a:spcBef>
                <a:spcPts val="0"/>
              </a:spcBef>
              <a:buClrTx/>
              <a:buNone/>
            </a:pPr>
            <a:r>
              <a:rPr lang="nl-NL" sz="1350" dirty="0">
                <a:solidFill>
                  <a:prstClr val="black"/>
                </a:solidFill>
                <a:latin typeface="Calibri" panose="020F0502020204030204" pitchFamily="34" charset="0"/>
              </a:rPr>
              <a:t>Veelal op zoek naar een clubhuis in bestaande horeca of</a:t>
            </a:r>
          </a:p>
          <a:p>
            <a:pPr indent="0">
              <a:lnSpc>
                <a:spcPct val="100000"/>
              </a:lnSpc>
              <a:spcBef>
                <a:spcPts val="0"/>
              </a:spcBef>
              <a:buClrTx/>
              <a:buNone/>
            </a:pPr>
            <a:r>
              <a:rPr lang="nl-NL" sz="1350" dirty="0">
                <a:solidFill>
                  <a:prstClr val="black"/>
                </a:solidFill>
                <a:latin typeface="Calibri" panose="020F0502020204030204" pitchFamily="34" charset="0"/>
              </a:rPr>
              <a:t>bedrijfspanden </a:t>
            </a:r>
          </a:p>
          <a:p>
            <a:pPr marL="214313" indent="-214313">
              <a:lnSpc>
                <a:spcPct val="100000"/>
              </a:lnSpc>
              <a:spcBef>
                <a:spcPts val="0"/>
              </a:spcBef>
              <a:buClrTx/>
              <a:buFontTx/>
              <a:buChar char="-"/>
            </a:pPr>
            <a:r>
              <a:rPr lang="nl-NL" sz="1350" dirty="0">
                <a:solidFill>
                  <a:prstClr val="black"/>
                </a:solidFill>
                <a:latin typeface="Calibri" panose="020F0502020204030204" pitchFamily="34" charset="0"/>
              </a:rPr>
              <a:t>Recht van vergadering</a:t>
            </a:r>
          </a:p>
          <a:p>
            <a:pPr marL="214313" indent="-214313">
              <a:lnSpc>
                <a:spcPct val="100000"/>
              </a:lnSpc>
              <a:spcBef>
                <a:spcPts val="0"/>
              </a:spcBef>
              <a:buClrTx/>
              <a:buFontTx/>
              <a:buChar char="-"/>
            </a:pPr>
            <a:r>
              <a:rPr lang="nl-NL" sz="1350" dirty="0">
                <a:solidFill>
                  <a:prstClr val="black"/>
                </a:solidFill>
                <a:latin typeface="Calibri" panose="020F0502020204030204" pitchFamily="34" charset="0"/>
              </a:rPr>
              <a:t>Recht van vereniging</a:t>
            </a:r>
          </a:p>
          <a:p>
            <a:pPr indent="0">
              <a:lnSpc>
                <a:spcPct val="100000"/>
              </a:lnSpc>
              <a:spcBef>
                <a:spcPts val="0"/>
              </a:spcBef>
              <a:buClrTx/>
              <a:buNone/>
            </a:pPr>
            <a:endParaRPr lang="nl-NL" sz="1350" dirty="0">
              <a:solidFill>
                <a:prstClr val="black"/>
              </a:solidFill>
              <a:latin typeface="Calibri" panose="020F0502020204030204" pitchFamily="34" charset="0"/>
            </a:endParaRPr>
          </a:p>
          <a:p>
            <a:pPr indent="0">
              <a:lnSpc>
                <a:spcPct val="100000"/>
              </a:lnSpc>
              <a:spcBef>
                <a:spcPts val="0"/>
              </a:spcBef>
              <a:buClrTx/>
              <a:buNone/>
            </a:pPr>
            <a:endParaRPr lang="nl-NL" sz="1350" dirty="0">
              <a:solidFill>
                <a:prstClr val="black"/>
              </a:solidFill>
              <a:latin typeface="Calibri" panose="020F0502020204030204" pitchFamily="34" charset="0"/>
            </a:endParaRPr>
          </a:p>
          <a:p>
            <a:pPr indent="0">
              <a:lnSpc>
                <a:spcPct val="100000"/>
              </a:lnSpc>
              <a:spcBef>
                <a:spcPts val="0"/>
              </a:spcBef>
              <a:buClrTx/>
              <a:buNone/>
            </a:pPr>
            <a:r>
              <a:rPr lang="nl-NL" sz="1350" dirty="0">
                <a:solidFill>
                  <a:prstClr val="black"/>
                </a:solidFill>
                <a:latin typeface="Calibri" panose="020F0502020204030204" pitchFamily="34" charset="0"/>
              </a:rPr>
              <a:t>Waar raakt het de ondernemer en wat doet de overheid</a:t>
            </a:r>
          </a:p>
          <a:p>
            <a:pPr marL="214313" indent="-214313">
              <a:lnSpc>
                <a:spcPct val="100000"/>
              </a:lnSpc>
              <a:spcBef>
                <a:spcPts val="0"/>
              </a:spcBef>
              <a:buClrTx/>
            </a:pPr>
            <a:r>
              <a:rPr lang="nl-NL" sz="1350" dirty="0">
                <a:solidFill>
                  <a:prstClr val="black"/>
                </a:solidFill>
                <a:latin typeface="Calibri" panose="020F0502020204030204" pitchFamily="34" charset="0"/>
              </a:rPr>
              <a:t>Stop-gesprek (burgemeester met politie)</a:t>
            </a:r>
          </a:p>
          <a:p>
            <a:pPr marL="214313" indent="-214313">
              <a:lnSpc>
                <a:spcPct val="100000"/>
              </a:lnSpc>
              <a:spcBef>
                <a:spcPts val="0"/>
              </a:spcBef>
              <a:buClrTx/>
            </a:pPr>
            <a:r>
              <a:rPr lang="nl-NL" sz="1350" dirty="0">
                <a:solidFill>
                  <a:prstClr val="black"/>
                </a:solidFill>
                <a:latin typeface="Calibri" panose="020F0502020204030204" pitchFamily="34" charset="0"/>
              </a:rPr>
              <a:t>Intrekken vergunning </a:t>
            </a:r>
          </a:p>
          <a:p>
            <a:pPr marL="214313" indent="-214313">
              <a:lnSpc>
                <a:spcPct val="100000"/>
              </a:lnSpc>
              <a:spcBef>
                <a:spcPts val="0"/>
              </a:spcBef>
              <a:buClrTx/>
            </a:pPr>
            <a:r>
              <a:rPr lang="nl-NL" sz="1350" dirty="0">
                <a:solidFill>
                  <a:prstClr val="black"/>
                </a:solidFill>
                <a:latin typeface="Calibri" panose="020F0502020204030204" pitchFamily="34" charset="0"/>
              </a:rPr>
              <a:t>strijdig gebruik bestemmingsplan</a:t>
            </a:r>
          </a:p>
          <a:p>
            <a:pPr indent="0">
              <a:buNone/>
            </a:pPr>
            <a:endParaRPr lang="nl-NL" altLang="nl-NL" dirty="0"/>
          </a:p>
        </p:txBody>
      </p:sp>
      <p:sp>
        <p:nvSpPr>
          <p:cNvPr id="4" name="Tekstvak 2"/>
          <p:cNvSpPr txBox="1">
            <a:spLocks noChangeArrowheads="1"/>
          </p:cNvSpPr>
          <p:nvPr/>
        </p:nvSpPr>
        <p:spPr bwMode="auto">
          <a:xfrm>
            <a:off x="1466851" y="1102520"/>
            <a:ext cx="46041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auto">
              <a:spcBef>
                <a:spcPct val="0"/>
              </a:spcBef>
              <a:spcAft>
                <a:spcPts val="0"/>
              </a:spcAft>
              <a:buNone/>
              <a:defRPr/>
            </a:pPr>
            <a:r>
              <a:rPr lang="nl-NL" altLang="nl-NL" sz="135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mn-ea"/>
              </a:rPr>
              <a:t>WAAR HEBBEN WE HET OVER?</a:t>
            </a:r>
          </a:p>
          <a:p>
            <a:pPr defTabSz="685800" fontAlgn="auto">
              <a:spcBef>
                <a:spcPct val="0"/>
              </a:spcBef>
              <a:spcAft>
                <a:spcPts val="0"/>
              </a:spcAft>
              <a:buNone/>
              <a:defRPr/>
            </a:pPr>
            <a:r>
              <a:rPr lang="nl-NL" altLang="nl-NL" sz="135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mn-ea"/>
              </a:rPr>
              <a:t>Wat zien we in de maatschappij?</a:t>
            </a:r>
          </a:p>
        </p:txBody>
      </p:sp>
      <p:pic>
        <p:nvPicPr>
          <p:cNvPr id="45061" name="Afbeelding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0531" y="3122903"/>
            <a:ext cx="3923555" cy="250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49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voettekst 4"/>
          <p:cNvSpPr>
            <a:spLocks noGrp="1"/>
          </p:cNvSpPr>
          <p:nvPr>
            <p:ph type="ftr" sz="quarter" idx="4294967295"/>
          </p:nvPr>
        </p:nvSpPr>
        <p:spPr bwMode="auto">
          <a:xfrm>
            <a:off x="1345407" y="5043488"/>
            <a:ext cx="3037285" cy="85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14350">
              <a:lnSpc>
                <a:spcPts val="1350"/>
              </a:lnSpc>
              <a:spcBef>
                <a:spcPts val="563"/>
              </a:spcBef>
              <a:buClr>
                <a:schemeClr val="accent1"/>
              </a:buClr>
              <a:buFont typeface="Arial" panose="020B0604020202020204" pitchFamily="34" charset="0"/>
              <a:buChar char="•"/>
              <a:defRPr sz="1125">
                <a:solidFill>
                  <a:schemeClr val="tx1"/>
                </a:solidFill>
                <a:latin typeface="Arial" panose="020B0604020202020204" pitchFamily="34" charset="0"/>
              </a:defRPr>
            </a:lvl1pPr>
            <a:lvl2pPr marL="557213" indent="-214313"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2pPr>
            <a:lvl3pPr marL="8572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3pPr>
            <a:lvl4pPr marL="12001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4pPr>
            <a:lvl5pPr marL="15430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5pPr>
            <a:lvl6pPr marL="18859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6pPr>
            <a:lvl7pPr marL="22288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7pPr>
            <a:lvl8pPr marL="25717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8pPr>
            <a:lvl9pPr marL="29146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9pPr>
          </a:lstStyle>
          <a:p>
            <a:pPr fontAlgn="auto">
              <a:lnSpc>
                <a:spcPct val="100000"/>
              </a:lnSpc>
              <a:spcBef>
                <a:spcPct val="0"/>
              </a:spcBef>
              <a:spcAft>
                <a:spcPts val="0"/>
              </a:spcAft>
              <a:buClrTx/>
              <a:buNone/>
            </a:pPr>
            <a:endParaRPr lang="en-GB" altLang="nl-NL" sz="450">
              <a:solidFill>
                <a:srgbClr val="24515F"/>
              </a:solidFill>
              <a:ea typeface="+mn-ea"/>
            </a:endParaRPr>
          </a:p>
        </p:txBody>
      </p:sp>
      <p:sp>
        <p:nvSpPr>
          <p:cNvPr id="45059" name="Tijdelijke aanduiding voor inhoud 5"/>
          <p:cNvSpPr>
            <a:spLocks noGrp="1"/>
          </p:cNvSpPr>
          <p:nvPr>
            <p:ph idx="1"/>
          </p:nvPr>
        </p:nvSpPr>
        <p:spPr>
          <a:xfrm>
            <a:off x="870022" y="2175489"/>
            <a:ext cx="3646560" cy="2969419"/>
          </a:xfrm>
        </p:spPr>
        <p:txBody>
          <a:bodyPr/>
          <a:lstStyle/>
          <a:p>
            <a:pPr marL="214313" indent="-214313">
              <a:lnSpc>
                <a:spcPct val="100000"/>
              </a:lnSpc>
              <a:spcBef>
                <a:spcPts val="0"/>
              </a:spcBef>
              <a:buClrTx/>
            </a:pPr>
            <a:r>
              <a:rPr lang="nl-NL" sz="1350" b="1" dirty="0">
                <a:solidFill>
                  <a:prstClr val="black"/>
                </a:solidFill>
                <a:latin typeface="Calibri" panose="020F0502020204030204" pitchFamily="34" charset="0"/>
              </a:rPr>
              <a:t>Kweken van goodwill</a:t>
            </a:r>
            <a:br>
              <a:rPr lang="nl-NL" sz="1350" b="1" dirty="0">
                <a:solidFill>
                  <a:prstClr val="black"/>
                </a:solidFill>
                <a:latin typeface="Calibri" panose="020F0502020204030204" pitchFamily="34" charset="0"/>
              </a:rPr>
            </a:br>
            <a:endParaRPr lang="nl-NL" sz="1350" b="1" dirty="0">
              <a:solidFill>
                <a:prstClr val="black"/>
              </a:solidFill>
              <a:latin typeface="Calibri" panose="020F0502020204030204" pitchFamily="34" charset="0"/>
            </a:endParaRPr>
          </a:p>
          <a:p>
            <a:pPr marL="214313" indent="-214313">
              <a:lnSpc>
                <a:spcPct val="100000"/>
              </a:lnSpc>
              <a:spcBef>
                <a:spcPts val="0"/>
              </a:spcBef>
              <a:buClrTx/>
            </a:pPr>
            <a:r>
              <a:rPr lang="nl-NL" sz="1350" b="1" dirty="0">
                <a:solidFill>
                  <a:prstClr val="black"/>
                </a:solidFill>
                <a:latin typeface="Calibri" panose="020F0502020204030204" pitchFamily="34" charset="0"/>
              </a:rPr>
              <a:t>Betrokken bij de maatschappij</a:t>
            </a:r>
            <a:br>
              <a:rPr lang="nl-NL" sz="1350" b="1" dirty="0">
                <a:solidFill>
                  <a:prstClr val="black"/>
                </a:solidFill>
                <a:latin typeface="Calibri" panose="020F0502020204030204" pitchFamily="34" charset="0"/>
              </a:rPr>
            </a:br>
            <a:endParaRPr lang="nl-NL" sz="1350" b="1" dirty="0">
              <a:solidFill>
                <a:prstClr val="black"/>
              </a:solidFill>
              <a:latin typeface="Calibri" panose="020F0502020204030204" pitchFamily="34" charset="0"/>
            </a:endParaRPr>
          </a:p>
          <a:p>
            <a:pPr marL="214313" indent="-214313">
              <a:lnSpc>
                <a:spcPct val="100000"/>
              </a:lnSpc>
              <a:spcBef>
                <a:spcPts val="0"/>
              </a:spcBef>
              <a:buClrTx/>
            </a:pPr>
            <a:r>
              <a:rPr lang="nl-NL" sz="1350" b="1" dirty="0">
                <a:solidFill>
                  <a:prstClr val="black"/>
                </a:solidFill>
                <a:latin typeface="Calibri" panose="020F0502020204030204" pitchFamily="34" charset="0"/>
              </a:rPr>
              <a:t>Geld witwassen door sponsoring</a:t>
            </a:r>
          </a:p>
        </p:txBody>
      </p:sp>
      <p:sp>
        <p:nvSpPr>
          <p:cNvPr id="4" name="Tekstvak 2"/>
          <p:cNvSpPr txBox="1">
            <a:spLocks noChangeArrowheads="1"/>
          </p:cNvSpPr>
          <p:nvPr/>
        </p:nvSpPr>
        <p:spPr bwMode="auto">
          <a:xfrm>
            <a:off x="648350" y="1141268"/>
            <a:ext cx="46041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auto">
              <a:spcBef>
                <a:spcPct val="0"/>
              </a:spcBef>
              <a:spcAft>
                <a:spcPts val="0"/>
              </a:spcAft>
              <a:buNone/>
              <a:defRPr/>
            </a:pPr>
            <a:r>
              <a:rPr lang="nl-NL" altLang="nl-NL" sz="135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mn-ea"/>
              </a:rPr>
              <a:t>Als het te mooi lijkt om waar te zijn. Let dan op!</a:t>
            </a:r>
          </a:p>
        </p:txBody>
      </p:sp>
      <p:pic>
        <p:nvPicPr>
          <p:cNvPr id="2" name="Afbeelding 1"/>
          <p:cNvPicPr>
            <a:picLocks noChangeAspect="1"/>
          </p:cNvPicPr>
          <p:nvPr/>
        </p:nvPicPr>
        <p:blipFill rotWithShape="1">
          <a:blip r:embed="rId3"/>
          <a:srcRect l="882" t="903" r="1124" b="791"/>
          <a:stretch/>
        </p:blipFill>
        <p:spPr>
          <a:xfrm>
            <a:off x="4620492" y="1141269"/>
            <a:ext cx="2992582" cy="4218709"/>
          </a:xfrm>
          <a:prstGeom prst="rect">
            <a:avLst/>
          </a:prstGeom>
        </p:spPr>
      </p:pic>
    </p:spTree>
    <p:extLst>
      <p:ext uri="{BB962C8B-B14F-4D97-AF65-F5344CB8AC3E}">
        <p14:creationId xmlns:p14="http://schemas.microsoft.com/office/powerpoint/2010/main" val="283180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2" descr="Afbeeldingsresultaat voor hammer judg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197" y="3548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kstvak 7"/>
          <p:cNvSpPr txBox="1">
            <a:spLocks noChangeArrowheads="1"/>
          </p:cNvSpPr>
          <p:nvPr/>
        </p:nvSpPr>
        <p:spPr bwMode="auto">
          <a:xfrm>
            <a:off x="1462089" y="2315766"/>
            <a:ext cx="6318647"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1800"/>
              </a:lnSpc>
              <a:spcBef>
                <a:spcPts val="750"/>
              </a:spcBef>
              <a:buClr>
                <a:schemeClr val="accent1"/>
              </a:buClr>
              <a:buFont typeface="Arial" panose="020B0604020202020204" pitchFamily="34" charset="0"/>
              <a:buChar char="•"/>
              <a:defRPr sz="1500">
                <a:solidFill>
                  <a:schemeClr val="tx1"/>
                </a:solidFill>
                <a:latin typeface="Arial" panose="020B0604020202020204" pitchFamily="34" charset="0"/>
              </a:defRPr>
            </a:lvl1pPr>
            <a:lvl2pPr marL="742950" indent="-28575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2pPr>
            <a:lvl3pPr marL="11430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4pPr>
            <a:lvl5pPr marL="20574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5pPr>
            <a:lvl6pPr marL="25146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6pPr>
            <a:lvl7pPr marL="29718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7pPr>
            <a:lvl8pPr marL="34290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8pPr>
            <a:lvl9pPr marL="38862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9pPr>
          </a:lstStyle>
          <a:p>
            <a:pPr defTabSz="685800" fontAlgn="auto">
              <a:lnSpc>
                <a:spcPct val="100000"/>
              </a:lnSpc>
              <a:spcBef>
                <a:spcPct val="0"/>
              </a:spcBef>
              <a:spcAft>
                <a:spcPts val="0"/>
              </a:spcAft>
              <a:buClrTx/>
              <a:buNone/>
            </a:pPr>
            <a:r>
              <a:rPr lang="nl-NL" altLang="nl-NL" sz="1350" b="1">
                <a:solidFill>
                  <a:prstClr val="black"/>
                </a:solidFill>
                <a:ea typeface="+mn-ea"/>
              </a:rPr>
              <a:t>Weten wat er speelt</a:t>
            </a:r>
          </a:p>
          <a:p>
            <a:pPr defTabSz="685800" fontAlgn="auto">
              <a:lnSpc>
                <a:spcPct val="100000"/>
              </a:lnSpc>
              <a:spcBef>
                <a:spcPct val="0"/>
              </a:spcBef>
              <a:spcAft>
                <a:spcPts val="0"/>
              </a:spcAft>
              <a:buClrTx/>
              <a:buNone/>
            </a:pPr>
            <a:endParaRPr lang="nl-NL" altLang="nl-NL" sz="1350" b="1">
              <a:solidFill>
                <a:prstClr val="black"/>
              </a:solidFill>
              <a:ea typeface="+mn-ea"/>
            </a:endParaRPr>
          </a:p>
          <a:p>
            <a:pPr defTabSz="685800" fontAlgn="auto">
              <a:lnSpc>
                <a:spcPct val="100000"/>
              </a:lnSpc>
              <a:spcBef>
                <a:spcPct val="0"/>
              </a:spcBef>
              <a:spcAft>
                <a:spcPts val="0"/>
              </a:spcAft>
              <a:buClrTx/>
              <a:buNone/>
            </a:pPr>
            <a:r>
              <a:rPr lang="nl-NL" altLang="nl-NL" sz="1350" b="1">
                <a:solidFill>
                  <a:prstClr val="black"/>
                </a:solidFill>
                <a:ea typeface="+mn-ea"/>
              </a:rPr>
              <a:t>-	De “lead” kunnen nemen als dat nodig is</a:t>
            </a:r>
          </a:p>
          <a:p>
            <a:pPr defTabSz="685800" fontAlgn="auto">
              <a:lnSpc>
                <a:spcPct val="100000"/>
              </a:lnSpc>
              <a:spcBef>
                <a:spcPct val="0"/>
              </a:spcBef>
              <a:spcAft>
                <a:spcPts val="0"/>
              </a:spcAft>
              <a:buClrTx/>
              <a:buNone/>
            </a:pPr>
            <a:endParaRPr lang="nl-NL" altLang="nl-NL" sz="1350" b="1">
              <a:solidFill>
                <a:prstClr val="black"/>
              </a:solidFill>
              <a:ea typeface="+mn-ea"/>
            </a:endParaRPr>
          </a:p>
          <a:p>
            <a:pPr defTabSz="685800" fontAlgn="auto">
              <a:lnSpc>
                <a:spcPct val="100000"/>
              </a:lnSpc>
              <a:spcBef>
                <a:spcPct val="0"/>
              </a:spcBef>
              <a:spcAft>
                <a:spcPts val="0"/>
              </a:spcAft>
              <a:buClrTx/>
              <a:buNone/>
            </a:pPr>
            <a:r>
              <a:rPr lang="nl-NL" altLang="nl-NL" sz="1350" b="1">
                <a:solidFill>
                  <a:prstClr val="black"/>
                </a:solidFill>
                <a:ea typeface="+mn-ea"/>
              </a:rPr>
              <a:t>-	Het eigen instrumentarium kennen en kunnen toepassen</a:t>
            </a:r>
          </a:p>
          <a:p>
            <a:pPr defTabSz="685800" fontAlgn="auto">
              <a:lnSpc>
                <a:spcPct val="100000"/>
              </a:lnSpc>
              <a:spcBef>
                <a:spcPct val="0"/>
              </a:spcBef>
              <a:spcAft>
                <a:spcPts val="0"/>
              </a:spcAft>
              <a:buClrTx/>
              <a:buNone/>
            </a:pPr>
            <a:endParaRPr lang="nl-NL" altLang="nl-NL" sz="1350" b="1">
              <a:solidFill>
                <a:prstClr val="black"/>
              </a:solidFill>
              <a:ea typeface="+mn-ea"/>
            </a:endParaRPr>
          </a:p>
          <a:p>
            <a:pPr defTabSz="685800" fontAlgn="auto">
              <a:lnSpc>
                <a:spcPct val="100000"/>
              </a:lnSpc>
              <a:spcBef>
                <a:spcPct val="0"/>
              </a:spcBef>
              <a:spcAft>
                <a:spcPts val="0"/>
              </a:spcAft>
              <a:buClrTx/>
              <a:buNone/>
            </a:pPr>
            <a:r>
              <a:rPr lang="nl-NL" altLang="nl-NL" sz="1350" b="1">
                <a:solidFill>
                  <a:prstClr val="black"/>
                </a:solidFill>
                <a:ea typeface="+mn-ea"/>
              </a:rPr>
              <a:t>-	De dijken even hoog maken.</a:t>
            </a:r>
          </a:p>
        </p:txBody>
      </p:sp>
      <p:sp>
        <p:nvSpPr>
          <p:cNvPr id="49158" name="Tekstvak 2"/>
          <p:cNvSpPr txBox="1">
            <a:spLocks noChangeArrowheads="1"/>
          </p:cNvSpPr>
          <p:nvPr/>
        </p:nvSpPr>
        <p:spPr bwMode="auto">
          <a:xfrm>
            <a:off x="1466851" y="1102519"/>
            <a:ext cx="46041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1800"/>
              </a:lnSpc>
              <a:spcBef>
                <a:spcPts val="750"/>
              </a:spcBef>
              <a:buClr>
                <a:schemeClr val="accent1"/>
              </a:buClr>
              <a:buFont typeface="Arial" panose="020B0604020202020204" pitchFamily="34" charset="0"/>
              <a:buChar char="•"/>
              <a:defRPr sz="1500">
                <a:solidFill>
                  <a:schemeClr val="tx1"/>
                </a:solidFill>
                <a:latin typeface="Arial" panose="020B0604020202020204" pitchFamily="34" charset="0"/>
              </a:defRPr>
            </a:lvl1pPr>
            <a:lvl2pPr marL="742950" indent="-28575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2pPr>
            <a:lvl3pPr marL="11430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4pPr>
            <a:lvl5pPr marL="20574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5pPr>
            <a:lvl6pPr marL="25146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6pPr>
            <a:lvl7pPr marL="29718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7pPr>
            <a:lvl8pPr marL="34290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8pPr>
            <a:lvl9pPr marL="38862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9pPr>
          </a:lstStyle>
          <a:p>
            <a:pPr defTabSz="685800" fontAlgn="auto">
              <a:lnSpc>
                <a:spcPct val="100000"/>
              </a:lnSpc>
              <a:spcBef>
                <a:spcPct val="0"/>
              </a:spcBef>
              <a:spcAft>
                <a:spcPts val="0"/>
              </a:spcAft>
              <a:buClrTx/>
              <a:buNone/>
            </a:pPr>
            <a:r>
              <a:rPr lang="nl-NL" altLang="nl-NL" sz="2100" b="1" dirty="0">
                <a:solidFill>
                  <a:prstClr val="black"/>
                </a:solidFill>
                <a:ea typeface="+mn-ea"/>
              </a:rPr>
              <a:t>Baas in eigen huis!</a:t>
            </a:r>
          </a:p>
        </p:txBody>
      </p:sp>
    </p:spTree>
    <p:extLst>
      <p:ext uri="{BB962C8B-B14F-4D97-AF65-F5344CB8AC3E}">
        <p14:creationId xmlns:p14="http://schemas.microsoft.com/office/powerpoint/2010/main" val="413041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43181" y="1518150"/>
            <a:ext cx="6980400" cy="838200"/>
          </a:xfrm>
        </p:spPr>
        <p:txBody>
          <a:bodyPr>
            <a:normAutofit fontScale="90000"/>
          </a:bodyPr>
          <a:lstStyle/>
          <a:p>
            <a:r>
              <a:rPr lang="nl-NL" dirty="0"/>
              <a:t>Wat kan en doet de gemeente? </a:t>
            </a:r>
            <a:br>
              <a:rPr lang="nl-NL" dirty="0"/>
            </a:br>
            <a:r>
              <a:rPr lang="nl-NL" sz="1200" dirty="0"/>
              <a:t>Welke instrumenten zet de burgemeester in? </a:t>
            </a:r>
            <a:br>
              <a:rPr lang="nl-NL" sz="1200" dirty="0"/>
            </a:br>
            <a:endParaRPr lang="nl-NL" sz="1200" dirty="0"/>
          </a:p>
        </p:txBody>
      </p:sp>
      <p:sp>
        <p:nvSpPr>
          <p:cNvPr id="6" name="Tijdelijke aanduiding voor inhoud 5"/>
          <p:cNvSpPr>
            <a:spLocks noGrp="1"/>
          </p:cNvSpPr>
          <p:nvPr>
            <p:ph idx="1"/>
          </p:nvPr>
        </p:nvSpPr>
        <p:spPr>
          <a:xfrm>
            <a:off x="313031" y="2187867"/>
            <a:ext cx="8401927" cy="3960000"/>
          </a:xfrm>
        </p:spPr>
        <p:txBody>
          <a:bodyPr/>
          <a:lstStyle/>
          <a:p>
            <a:r>
              <a:rPr lang="nl-NL" dirty="0"/>
              <a:t>Aanwijzen van risicogebieden/-branches op basis van signalen    (APV/exploitatievergunning)</a:t>
            </a:r>
          </a:p>
          <a:p>
            <a:r>
              <a:rPr lang="nl-NL" dirty="0"/>
              <a:t>BIBOB </a:t>
            </a:r>
            <a:r>
              <a:rPr lang="nl-NL" sz="1500" dirty="0"/>
              <a:t>(</a:t>
            </a:r>
            <a:r>
              <a:rPr lang="nl-NL" sz="1500" dirty="0">
                <a:latin typeface="Univers-Black"/>
              </a:rPr>
              <a:t>Wet bevordering integriteitsbeoordelingen door het openbaar bestuur)</a:t>
            </a:r>
            <a:endParaRPr lang="nl-NL" sz="1500" dirty="0"/>
          </a:p>
          <a:p>
            <a:r>
              <a:rPr lang="nl-NL" dirty="0"/>
              <a:t>Opiumwet  artikel 13b – Sluiten van panden</a:t>
            </a:r>
          </a:p>
          <a:p>
            <a:endParaRPr lang="nl-NL" dirty="0"/>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fld id="{1EDD7DB4-030D-6540-A8C4-D5367D511FF4}" type="slidenum">
              <a:rPr lang="nl-NL">
                <a:solidFill>
                  <a:prstClr val="black">
                    <a:tint val="75000"/>
                  </a:prstClr>
                </a:solidFill>
                <a:latin typeface="Arial"/>
                <a:ea typeface="+mn-ea"/>
              </a:rPr>
              <a:pPr defTabSz="685800" fontAlgn="auto">
                <a:spcBef>
                  <a:spcPts val="0"/>
                </a:spcBef>
                <a:spcAft>
                  <a:spcPts val="0"/>
                </a:spcAft>
              </a:pPr>
              <a:t>33</a:t>
            </a:fld>
            <a:endParaRPr lang="nl-NL">
              <a:solidFill>
                <a:prstClr val="black">
                  <a:tint val="75000"/>
                </a:prstClr>
              </a:solidFill>
              <a:latin typeface="Arial"/>
              <a:ea typeface="+mn-ea"/>
            </a:endParaRPr>
          </a:p>
        </p:txBody>
      </p:sp>
      <p:sp>
        <p:nvSpPr>
          <p:cNvPr id="3" name="Tijdelijke aanduiding voor voettekst 2"/>
          <p:cNvSpPr>
            <a:spLocks noGrp="1"/>
          </p:cNvSpPr>
          <p:nvPr>
            <p:ph type="ftr" sz="quarter" idx="13"/>
          </p:nvPr>
        </p:nvSpPr>
        <p:spPr/>
        <p:txBody>
          <a:bodyPr/>
          <a:lstStyle/>
          <a:p>
            <a:pPr defTabSz="685800" fontAlgn="auto">
              <a:spcBef>
                <a:spcPts val="0"/>
              </a:spcBef>
              <a:spcAft>
                <a:spcPts val="0"/>
              </a:spcAft>
            </a:pPr>
            <a:endParaRPr lang="nl-NL">
              <a:solidFill>
                <a:prstClr val="black">
                  <a:tint val="75000"/>
                </a:prstClr>
              </a:solidFill>
              <a:latin typeface="Arial"/>
              <a:ea typeface="+mn-ea"/>
            </a:endParaRPr>
          </a:p>
        </p:txBody>
      </p:sp>
    </p:spTree>
    <p:extLst>
      <p:ext uri="{BB962C8B-B14F-4D97-AF65-F5344CB8AC3E}">
        <p14:creationId xmlns:p14="http://schemas.microsoft.com/office/powerpoint/2010/main" val="1435007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a:t>
            </a:r>
            <a:r>
              <a:rPr lang="nl-NL" dirty="0" err="1"/>
              <a:t>Bibob</a:t>
            </a:r>
            <a:r>
              <a:rPr lang="nl-NL" dirty="0"/>
              <a:t> </a:t>
            </a:r>
          </a:p>
        </p:txBody>
      </p:sp>
      <p:sp>
        <p:nvSpPr>
          <p:cNvPr id="3" name="Tijdelijke aanduiding voor inhoud 2"/>
          <p:cNvSpPr>
            <a:spLocks noGrp="1"/>
          </p:cNvSpPr>
          <p:nvPr>
            <p:ph idx="1"/>
          </p:nvPr>
        </p:nvSpPr>
        <p:spPr/>
        <p:txBody>
          <a:bodyPr>
            <a:normAutofit/>
          </a:bodyPr>
          <a:lstStyle/>
          <a:p>
            <a:r>
              <a:rPr lang="nl-NL" dirty="0"/>
              <a:t>Een (preventief) bestuursrechtelijk instrument. Als er een ernstig gevaar dreigt dat bijvoorbeeld een vergunning wordt misbruikt, kan het bevoegde bestuursorgaan de aanvraag weigeren of de afgegeven vergunning intrekken. Zo wordt voorkomen dat de overheid criminele activiteiten faciliteert en wordt bovendien de concurrentiepositie van bonafide ondernemers beschermd;</a:t>
            </a:r>
          </a:p>
          <a:p>
            <a:r>
              <a:rPr lang="nl-NL" dirty="0"/>
              <a:t>In 1996 constateerde de Parlementaire Enquêtecommissie Opsporingsmethoden (Commissie Van </a:t>
            </a:r>
            <a:r>
              <a:rPr lang="nl-NL" dirty="0" err="1"/>
              <a:t>Traa</a:t>
            </a:r>
            <a:r>
              <a:rPr lang="nl-NL" dirty="0"/>
              <a:t>) dat criminele organisaties en personen soms vergunningen, subsidies en aanbestedingen gebruiken om geld wit te wassen of (andere) strafbare feiten te plegen.</a:t>
            </a:r>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34</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Tree>
    <p:extLst>
      <p:ext uri="{BB962C8B-B14F-4D97-AF65-F5344CB8AC3E}">
        <p14:creationId xmlns:p14="http://schemas.microsoft.com/office/powerpoint/2010/main" val="2295309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6" name="Tijdelijke aanduiding voor inhou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3019" y="281564"/>
            <a:ext cx="8409709" cy="5946637"/>
          </a:xfrm>
        </p:spPr>
      </p:pic>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35</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Tree>
    <p:extLst>
      <p:ext uri="{BB962C8B-B14F-4D97-AF65-F5344CB8AC3E}">
        <p14:creationId xmlns:p14="http://schemas.microsoft.com/office/powerpoint/2010/main" val="1142537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Artikel 13B OPIUMWET</a:t>
            </a:r>
          </a:p>
        </p:txBody>
      </p:sp>
      <p:graphicFrame>
        <p:nvGraphicFramePr>
          <p:cNvPr id="6" name="Tijdelijke aanduiding voor inhoud 5"/>
          <p:cNvGraphicFramePr>
            <a:graphicFrameLocks noGrp="1"/>
          </p:cNvGraphicFramePr>
          <p:nvPr>
            <p:ph idx="1"/>
          </p:nvPr>
        </p:nvGraphicFramePr>
        <p:xfrm>
          <a:off x="269999" y="2206331"/>
          <a:ext cx="4386262" cy="2529970"/>
        </p:xfrm>
        <a:graphic>
          <a:graphicData uri="http://schemas.openxmlformats.org/drawingml/2006/table">
            <a:tbl>
              <a:tblPr firstRow="1" firstCol="1" bandRow="1"/>
              <a:tblGrid>
                <a:gridCol w="1131570">
                  <a:extLst>
                    <a:ext uri="{9D8B030D-6E8A-4147-A177-3AD203B41FA5}">
                      <a16:colId xmlns:a16="http://schemas.microsoft.com/office/drawing/2014/main" val="20000"/>
                    </a:ext>
                  </a:extLst>
                </a:gridCol>
                <a:gridCol w="1627346">
                  <a:extLst>
                    <a:ext uri="{9D8B030D-6E8A-4147-A177-3AD203B41FA5}">
                      <a16:colId xmlns:a16="http://schemas.microsoft.com/office/drawing/2014/main" val="20001"/>
                    </a:ext>
                  </a:extLst>
                </a:gridCol>
                <a:gridCol w="1627346">
                  <a:extLst>
                    <a:ext uri="{9D8B030D-6E8A-4147-A177-3AD203B41FA5}">
                      <a16:colId xmlns:a16="http://schemas.microsoft.com/office/drawing/2014/main" val="20002"/>
                    </a:ext>
                  </a:extLst>
                </a:gridCol>
              </a:tblGrid>
              <a:tr h="361808">
                <a:tc>
                  <a:txBody>
                    <a:bodyPr/>
                    <a:lstStyle/>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Overtreding</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Woningen dan wel in of bij woningen behorende erven</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10000"/>
                  </a:ext>
                </a:extLst>
              </a:tr>
              <a:tr h="11415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i="1">
                          <a:effectLst/>
                          <a:latin typeface="Arial" panose="020B0604020202020204" pitchFamily="34" charset="0"/>
                          <a:ea typeface="Arial" panose="020B0604020202020204" pitchFamily="34" charset="0"/>
                          <a:cs typeface="Times New Roman" panose="02020603050405020304" pitchFamily="18" charset="0"/>
                        </a:rPr>
                        <a:t>Softdrugs</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i="1">
                          <a:effectLst/>
                          <a:latin typeface="Arial" panose="020B0604020202020204" pitchFamily="34" charset="0"/>
                          <a:ea typeface="Arial" panose="020B0604020202020204" pitchFamily="34" charset="0"/>
                          <a:cs typeface="Times New Roman" panose="02020603050405020304" pitchFamily="18" charset="0"/>
                        </a:rPr>
                        <a:t>Harddrugs</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1</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Drie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Zes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2</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Zes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Twaalf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3</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Twaalf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7031">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4</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36</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
        <p:nvSpPr>
          <p:cNvPr id="7" name="Rectangle 1"/>
          <p:cNvSpPr>
            <a:spLocks noChangeArrowheads="1"/>
          </p:cNvSpPr>
          <p:nvPr/>
        </p:nvSpPr>
        <p:spPr bwMode="auto">
          <a:xfrm>
            <a:off x="-1893600" y="-632033"/>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hangingPunct="0"/>
            <a:br>
              <a:rPr lang="nl-NL" altLang="nl-NL" sz="750">
                <a:solidFill>
                  <a:prstClr val="black"/>
                </a:solidFill>
                <a:latin typeface="Arial" panose="020B0604020202020204" pitchFamily="34" charset="0"/>
                <a:ea typeface="Arial" panose="020B0604020202020204" pitchFamily="34" charset="0"/>
              </a:rPr>
            </a:br>
            <a:endParaRPr lang="nl-NL" altLang="nl-NL" sz="600">
              <a:solidFill>
                <a:prstClr val="black"/>
              </a:solidFill>
              <a:latin typeface="Arial" panose="020B0604020202020204" pitchFamily="34" charset="0"/>
              <a:ea typeface="+mn-ea"/>
            </a:endParaRPr>
          </a:p>
          <a:p>
            <a:pPr defTabSz="685800" eaLnBrk="0" hangingPunct="0"/>
            <a:endParaRPr lang="nl-NL" altLang="nl-NL" sz="1350">
              <a:solidFill>
                <a:prstClr val="black"/>
              </a:solidFill>
              <a:latin typeface="Arial" panose="020B0604020202020204" pitchFamily="34" charset="0"/>
              <a:ea typeface="+mn-ea"/>
            </a:endParaRPr>
          </a:p>
        </p:txBody>
      </p:sp>
      <p:graphicFrame>
        <p:nvGraphicFramePr>
          <p:cNvPr id="8" name="Tabel 7"/>
          <p:cNvGraphicFramePr>
            <a:graphicFrameLocks noGrp="1"/>
          </p:cNvGraphicFramePr>
          <p:nvPr/>
        </p:nvGraphicFramePr>
        <p:xfrm>
          <a:off x="4770923" y="2204522"/>
          <a:ext cx="4139565" cy="2695070"/>
        </p:xfrm>
        <a:graphic>
          <a:graphicData uri="http://schemas.openxmlformats.org/drawingml/2006/table">
            <a:tbl>
              <a:tblPr firstRow="1" firstCol="1" bandRow="1"/>
              <a:tblGrid>
                <a:gridCol w="1086326">
                  <a:extLst>
                    <a:ext uri="{9D8B030D-6E8A-4147-A177-3AD203B41FA5}">
                      <a16:colId xmlns:a16="http://schemas.microsoft.com/office/drawing/2014/main" val="20000"/>
                    </a:ext>
                  </a:extLst>
                </a:gridCol>
                <a:gridCol w="1524953">
                  <a:extLst>
                    <a:ext uri="{9D8B030D-6E8A-4147-A177-3AD203B41FA5}">
                      <a16:colId xmlns:a16="http://schemas.microsoft.com/office/drawing/2014/main" val="20001"/>
                    </a:ext>
                  </a:extLst>
                </a:gridCol>
                <a:gridCol w="1528286">
                  <a:extLst>
                    <a:ext uri="{9D8B030D-6E8A-4147-A177-3AD203B41FA5}">
                      <a16:colId xmlns:a16="http://schemas.microsoft.com/office/drawing/2014/main" val="20002"/>
                    </a:ext>
                  </a:extLst>
                </a:gridCol>
              </a:tblGrid>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Overtreding</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Lokalen dan wel in of bij lokalen behorende erven</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10000"/>
                  </a:ext>
                </a:extLst>
              </a:tr>
              <a:tr h="117845">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i="1">
                          <a:effectLst/>
                          <a:latin typeface="Arial" panose="020B0604020202020204" pitchFamily="34" charset="0"/>
                          <a:ea typeface="Arial" panose="020B0604020202020204" pitchFamily="34" charset="0"/>
                          <a:cs typeface="Times New Roman" panose="02020603050405020304" pitchFamily="18" charset="0"/>
                        </a:rPr>
                        <a:t>Softdrugs</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i="1">
                          <a:effectLst/>
                          <a:latin typeface="Arial" panose="020B0604020202020204" pitchFamily="34" charset="0"/>
                          <a:ea typeface="Arial" panose="020B0604020202020204" pitchFamily="34" charset="0"/>
                          <a:cs typeface="Times New Roman" panose="02020603050405020304" pitchFamily="18" charset="0"/>
                        </a:rPr>
                        <a:t>Harddrugs</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5633">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Bij vaststelling</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Directe sluiting voor de duur van 6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Directe sluiting voor de duur van 6 maanden.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2</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Twaalf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Twaalf maanden</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1808">
                <a:tc>
                  <a:txBody>
                    <a:bodyPr/>
                    <a:lstStyle/>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a:effectLst/>
                          <a:latin typeface="Arial" panose="020B0604020202020204" pitchFamily="34" charset="0"/>
                          <a:ea typeface="Arial" panose="020B0604020202020204" pitchFamily="34" charset="0"/>
                          <a:cs typeface="Times New Roman" panose="02020603050405020304" pitchFamily="18" charset="0"/>
                        </a:rPr>
                        <a:t>3</a:t>
                      </a:r>
                      <a:r>
                        <a:rPr lang="nl-NL" sz="800" b="1" baseline="30000">
                          <a:effectLst/>
                          <a:latin typeface="Arial" panose="020B0604020202020204" pitchFamily="34" charset="0"/>
                          <a:ea typeface="Arial" panose="020B0604020202020204" pitchFamily="34" charset="0"/>
                          <a:cs typeface="Times New Roman" panose="02020603050405020304" pitchFamily="18" charset="0"/>
                        </a:rPr>
                        <a:t>e</a:t>
                      </a:r>
                      <a:r>
                        <a:rPr lang="nl-NL" sz="800" b="1">
                          <a:effectLst/>
                          <a:latin typeface="Arial" panose="020B0604020202020204" pitchFamily="34" charset="0"/>
                          <a:ea typeface="Arial" panose="020B0604020202020204" pitchFamily="34" charset="0"/>
                          <a:cs typeface="Times New Roman" panose="02020603050405020304" pitchFamily="18" charset="0"/>
                        </a:rPr>
                        <a:t> keer</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1808">
                <a:tc>
                  <a:txBody>
                    <a:bodyPr/>
                    <a:lstStyle/>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gn="ctr">
                        <a:lnSpc>
                          <a:spcPts val="1300"/>
                        </a:lnSpc>
                        <a:spcAft>
                          <a:spcPts val="0"/>
                        </a:spcAft>
                      </a:pPr>
                      <a:r>
                        <a:rPr lang="nl-NL" sz="800" b="1" dirty="0">
                          <a:effectLst/>
                          <a:latin typeface="Arial" panose="020B0604020202020204" pitchFamily="34" charset="0"/>
                          <a:ea typeface="Arial" panose="020B0604020202020204" pitchFamily="34" charset="0"/>
                          <a:cs typeface="Times New Roman" panose="02020603050405020304" pitchFamily="18" charset="0"/>
                        </a:rPr>
                        <a:t>4</a:t>
                      </a:r>
                      <a:r>
                        <a:rPr lang="nl-NL" sz="800" b="1" baseline="30000" dirty="0">
                          <a:effectLst/>
                          <a:latin typeface="Arial" panose="020B0604020202020204" pitchFamily="34" charset="0"/>
                          <a:ea typeface="Arial" panose="020B0604020202020204" pitchFamily="34" charset="0"/>
                          <a:cs typeface="Times New Roman" panose="02020603050405020304" pitchFamily="18" charset="0"/>
                        </a:rPr>
                        <a:t>e</a:t>
                      </a:r>
                      <a:r>
                        <a:rPr lang="nl-NL" sz="800" b="1" dirty="0">
                          <a:effectLst/>
                          <a:latin typeface="Arial" panose="020B0604020202020204" pitchFamily="34" charset="0"/>
                          <a:ea typeface="Arial" panose="020B0604020202020204" pitchFamily="34" charset="0"/>
                          <a:cs typeface="Times New Roman" panose="02020603050405020304" pitchFamily="18" charset="0"/>
                        </a:rPr>
                        <a:t> keer</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 </a:t>
                      </a:r>
                      <a:endParaRPr lang="nl-NL" sz="70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Onbepaalde tijd</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p>
                      <a:pPr>
                        <a:lnSpc>
                          <a:spcPts val="1300"/>
                        </a:lnSpc>
                        <a:spcAft>
                          <a:spcPts val="0"/>
                        </a:spcAft>
                      </a:pPr>
                      <a:r>
                        <a:rPr lang="nl-NL" sz="800" dirty="0">
                          <a:effectLst/>
                          <a:latin typeface="Arial" panose="020B0604020202020204" pitchFamily="34" charset="0"/>
                          <a:ea typeface="Arial" panose="020B0604020202020204" pitchFamily="34" charset="0"/>
                          <a:cs typeface="Times New Roman" panose="02020603050405020304" pitchFamily="18" charset="0"/>
                        </a:rPr>
                        <a:t> </a:t>
                      </a:r>
                      <a:endParaRPr lang="nl-NL" sz="700" dirty="0">
                        <a:effectLst/>
                        <a:latin typeface="Tahoma" panose="020B0604030504040204" pitchFamily="34" charset="0"/>
                        <a:ea typeface="Arial" panose="020B060402020202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044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52401" y="1700808"/>
            <a:ext cx="1683296" cy="429994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538" tIns="40769" rIns="81538" bIns="40769" rtlCol="0" anchor="ctr"/>
          <a:lstStyle/>
          <a:p>
            <a:pPr defTabSz="407688" fontAlgn="auto">
              <a:spcBef>
                <a:spcPts val="0"/>
              </a:spcBef>
              <a:spcAft>
                <a:spcPts val="0"/>
              </a:spcAft>
            </a:pPr>
            <a:endParaRPr lang="nl-NL" sz="1650">
              <a:solidFill>
                <a:prstClr val="white"/>
              </a:solidFill>
              <a:latin typeface="Arial"/>
            </a:endParaRPr>
          </a:p>
        </p:txBody>
      </p:sp>
      <p:graphicFrame>
        <p:nvGraphicFramePr>
          <p:cNvPr id="2" name="Tabel 1"/>
          <p:cNvGraphicFramePr>
            <a:graphicFrameLocks noGrp="1"/>
          </p:cNvGraphicFramePr>
          <p:nvPr/>
        </p:nvGraphicFramePr>
        <p:xfrm>
          <a:off x="3240714" y="1506435"/>
          <a:ext cx="4911117" cy="4392015"/>
        </p:xfrm>
        <a:graphic>
          <a:graphicData uri="http://schemas.openxmlformats.org/drawingml/2006/table">
            <a:tbl>
              <a:tblPr firstRow="1" bandRow="1">
                <a:tableStyleId>{21E4AEA4-8DFA-4A89-87EB-49C32662AFE0}</a:tableStyleId>
              </a:tblPr>
              <a:tblGrid>
                <a:gridCol w="2312300">
                  <a:extLst>
                    <a:ext uri="{9D8B030D-6E8A-4147-A177-3AD203B41FA5}">
                      <a16:colId xmlns:a16="http://schemas.microsoft.com/office/drawing/2014/main" val="20000"/>
                    </a:ext>
                  </a:extLst>
                </a:gridCol>
                <a:gridCol w="567223">
                  <a:extLst>
                    <a:ext uri="{9D8B030D-6E8A-4147-A177-3AD203B41FA5}">
                      <a16:colId xmlns:a16="http://schemas.microsoft.com/office/drawing/2014/main" val="20001"/>
                    </a:ext>
                  </a:extLst>
                </a:gridCol>
                <a:gridCol w="412539">
                  <a:extLst>
                    <a:ext uri="{9D8B030D-6E8A-4147-A177-3AD203B41FA5}">
                      <a16:colId xmlns:a16="http://schemas.microsoft.com/office/drawing/2014/main" val="20002"/>
                    </a:ext>
                  </a:extLst>
                </a:gridCol>
                <a:gridCol w="608029">
                  <a:extLst>
                    <a:ext uri="{9D8B030D-6E8A-4147-A177-3AD203B41FA5}">
                      <a16:colId xmlns:a16="http://schemas.microsoft.com/office/drawing/2014/main" val="20003"/>
                    </a:ext>
                  </a:extLst>
                </a:gridCol>
                <a:gridCol w="1011026">
                  <a:extLst>
                    <a:ext uri="{9D8B030D-6E8A-4147-A177-3AD203B41FA5}">
                      <a16:colId xmlns:a16="http://schemas.microsoft.com/office/drawing/2014/main" val="20004"/>
                    </a:ext>
                  </a:extLst>
                </a:gridCol>
              </a:tblGrid>
              <a:tr h="376831">
                <a:tc>
                  <a:txBody>
                    <a:bodyPr/>
                    <a:lstStyle/>
                    <a:p>
                      <a:endParaRPr lang="nl-NL" sz="1200" dirty="0"/>
                    </a:p>
                  </a:txBody>
                  <a:tcPr marL="34290" marR="34290" marT="17145" marB="17145"/>
                </a:tc>
                <a:tc>
                  <a:txBody>
                    <a:bodyPr/>
                    <a:lstStyle/>
                    <a:p>
                      <a:r>
                        <a:rPr lang="nl-NL" sz="1200" dirty="0"/>
                        <a:t>2015</a:t>
                      </a:r>
                    </a:p>
                  </a:txBody>
                  <a:tcPr marL="34290" marR="34290" marT="17145" marB="17145"/>
                </a:tc>
                <a:tc>
                  <a:txBody>
                    <a:bodyPr/>
                    <a:lstStyle/>
                    <a:p>
                      <a:r>
                        <a:rPr lang="nl-NL" sz="1200" dirty="0"/>
                        <a:t>2016</a:t>
                      </a:r>
                    </a:p>
                  </a:txBody>
                  <a:tcPr marL="34290" marR="34290" marT="17145" marB="17145"/>
                </a:tc>
                <a:tc>
                  <a:txBody>
                    <a:bodyPr/>
                    <a:lstStyle/>
                    <a:p>
                      <a:r>
                        <a:rPr lang="nl-NL" sz="1200" baseline="0" dirty="0"/>
                        <a:t>2017</a:t>
                      </a:r>
                    </a:p>
                    <a:p>
                      <a:r>
                        <a:rPr lang="nl-NL" sz="700" baseline="0" dirty="0"/>
                        <a:t>Meierijstad</a:t>
                      </a:r>
                      <a:endParaRPr lang="nl-NL" sz="700" dirty="0"/>
                    </a:p>
                  </a:txBody>
                  <a:tcPr marL="34290" marR="34290" marT="17145" marB="17145"/>
                </a:tc>
                <a:tc>
                  <a:txBody>
                    <a:bodyPr/>
                    <a:lstStyle/>
                    <a:p>
                      <a:r>
                        <a:rPr lang="nl-NL" sz="1200" dirty="0"/>
                        <a:t>2018</a:t>
                      </a:r>
                    </a:p>
                  </a:txBody>
                  <a:tcPr marL="34290" marR="34290" marT="17145" marB="17145"/>
                </a:tc>
                <a:extLst>
                  <a:ext uri="{0D108BD9-81ED-4DB2-BD59-A6C34878D82A}">
                    <a16:rowId xmlns:a16="http://schemas.microsoft.com/office/drawing/2014/main" val="10000"/>
                  </a:ext>
                </a:extLst>
              </a:tr>
              <a:tr h="985129">
                <a:tc>
                  <a:txBody>
                    <a:bodyPr/>
                    <a:lstStyle/>
                    <a:p>
                      <a:r>
                        <a:rPr lang="nl-NL" sz="1200" dirty="0"/>
                        <a:t>Artikel 13b OW</a:t>
                      </a:r>
                    </a:p>
                    <a:p>
                      <a:r>
                        <a:rPr lang="nl-NL" sz="1700" baseline="0" dirty="0"/>
                        <a:t>       </a:t>
                      </a:r>
                      <a:r>
                        <a:rPr lang="nl-NL" sz="900" baseline="0" dirty="0"/>
                        <a:t>Schijndel</a:t>
                      </a:r>
                    </a:p>
                    <a:p>
                      <a:r>
                        <a:rPr lang="nl-NL" sz="1700" dirty="0"/>
                        <a:t>       </a:t>
                      </a:r>
                      <a:r>
                        <a:rPr lang="nl-NL" sz="900" dirty="0"/>
                        <a:t>Sint</a:t>
                      </a:r>
                      <a:r>
                        <a:rPr lang="nl-NL" sz="900" baseline="0" dirty="0"/>
                        <a:t>-Oedenrode</a:t>
                      </a:r>
                    </a:p>
                    <a:p>
                      <a:r>
                        <a:rPr lang="nl-NL" sz="1700" dirty="0"/>
                        <a:t>       </a:t>
                      </a:r>
                      <a:r>
                        <a:rPr lang="nl-NL" sz="900" dirty="0"/>
                        <a:t>Veghel</a:t>
                      </a:r>
                      <a:r>
                        <a:rPr lang="nl-NL" sz="900" baseline="0" dirty="0"/>
                        <a:t> </a:t>
                      </a:r>
                      <a:r>
                        <a:rPr lang="nl-NL" sz="1700" dirty="0"/>
                        <a:t>                                        </a:t>
                      </a:r>
                    </a:p>
                  </a:txBody>
                  <a:tcPr marL="34290" marR="34290" marT="17145" marB="17145"/>
                </a:tc>
                <a:tc>
                  <a:txBody>
                    <a:bodyPr/>
                    <a:lstStyle/>
                    <a:p>
                      <a:endParaRPr lang="nl-NL" sz="1700" dirty="0"/>
                    </a:p>
                    <a:p>
                      <a:r>
                        <a:rPr lang="nl-NL" sz="900" dirty="0"/>
                        <a:t>2</a:t>
                      </a:r>
                    </a:p>
                    <a:p>
                      <a:endParaRPr lang="nl-NL" sz="900" dirty="0"/>
                    </a:p>
                    <a:p>
                      <a:r>
                        <a:rPr lang="nl-NL" sz="900" dirty="0"/>
                        <a:t>2</a:t>
                      </a:r>
                    </a:p>
                    <a:p>
                      <a:endParaRPr lang="nl-NL" sz="900" dirty="0"/>
                    </a:p>
                    <a:p>
                      <a:r>
                        <a:rPr lang="nl-NL" sz="900" dirty="0"/>
                        <a:t>2</a:t>
                      </a:r>
                    </a:p>
                  </a:txBody>
                  <a:tcPr marL="34290" marR="34290" marT="17145" marB="17145"/>
                </a:tc>
                <a:tc>
                  <a:txBody>
                    <a:bodyPr/>
                    <a:lstStyle/>
                    <a:p>
                      <a:endParaRPr lang="nl-NL" sz="1700" dirty="0"/>
                    </a:p>
                    <a:p>
                      <a:r>
                        <a:rPr lang="nl-NL" sz="900" dirty="0"/>
                        <a:t>4</a:t>
                      </a:r>
                    </a:p>
                    <a:p>
                      <a:endParaRPr lang="nl-NL" sz="900" dirty="0"/>
                    </a:p>
                    <a:p>
                      <a:r>
                        <a:rPr lang="nl-NL" sz="900" dirty="0"/>
                        <a:t>4 </a:t>
                      </a:r>
                    </a:p>
                    <a:p>
                      <a:endParaRPr lang="nl-NL" sz="900" dirty="0"/>
                    </a:p>
                    <a:p>
                      <a:endParaRPr lang="nl-NL" sz="900" dirty="0"/>
                    </a:p>
                  </a:txBody>
                  <a:tcPr marL="34290" marR="34290" marT="17145" marB="17145"/>
                </a:tc>
                <a:tc>
                  <a:txBody>
                    <a:bodyPr/>
                    <a:lstStyle/>
                    <a:p>
                      <a:pPr algn="ctr"/>
                      <a:r>
                        <a:rPr lang="nl-NL" sz="900" dirty="0"/>
                        <a:t>6</a:t>
                      </a:r>
                    </a:p>
                    <a:p>
                      <a:pPr algn="l"/>
                      <a:r>
                        <a:rPr lang="nl-NL" sz="800" dirty="0"/>
                        <a:t>(1 bedrijfspand4</a:t>
                      </a:r>
                      <a:r>
                        <a:rPr lang="nl-NL" sz="800" baseline="0" dirty="0"/>
                        <a:t> woningen  en 9 huurwoningen</a:t>
                      </a:r>
                      <a:endParaRPr lang="nl-NL" sz="800" dirty="0"/>
                    </a:p>
                  </a:txBody>
                  <a:tcPr marL="34290" marR="34290" marT="17145" marB="17145"/>
                </a:tc>
                <a:tc>
                  <a:txBody>
                    <a:bodyPr/>
                    <a:lstStyle/>
                    <a:p>
                      <a:pPr algn="ctr"/>
                      <a:r>
                        <a:rPr lang="nl-NL" sz="900" dirty="0"/>
                        <a:t>6   </a:t>
                      </a:r>
                      <a:br>
                        <a:rPr lang="nl-NL" sz="900" dirty="0"/>
                      </a:br>
                      <a:r>
                        <a:rPr lang="nl-NL" sz="900" dirty="0"/>
                        <a:t> </a:t>
                      </a:r>
                      <a:r>
                        <a:rPr lang="nl-NL" sz="800" dirty="0"/>
                        <a:t>(2 bedrijfspanden/</a:t>
                      </a:r>
                    </a:p>
                    <a:p>
                      <a:pPr algn="ctr"/>
                      <a:r>
                        <a:rPr lang="nl-NL" sz="800" dirty="0"/>
                        <a:t>2</a:t>
                      </a:r>
                      <a:r>
                        <a:rPr lang="nl-NL" sz="800" baseline="0" dirty="0"/>
                        <a:t> woningen van</a:t>
                      </a:r>
                    </a:p>
                    <a:p>
                      <a:pPr algn="ctr"/>
                      <a:r>
                        <a:rPr lang="nl-NL" sz="800" baseline="0" dirty="0"/>
                        <a:t>1 ondernemer</a:t>
                      </a:r>
                      <a:r>
                        <a:rPr lang="nl-NL" sz="900" baseline="0" dirty="0"/>
                        <a:t>)</a:t>
                      </a:r>
                      <a:endParaRPr lang="nl-NL" sz="900" dirty="0"/>
                    </a:p>
                  </a:txBody>
                  <a:tcPr marL="34290" marR="34290" marT="17145" marB="17145"/>
                </a:tc>
                <a:extLst>
                  <a:ext uri="{0D108BD9-81ED-4DB2-BD59-A6C34878D82A}">
                    <a16:rowId xmlns:a16="http://schemas.microsoft.com/office/drawing/2014/main" val="10001"/>
                  </a:ext>
                </a:extLst>
              </a:tr>
              <a:tr h="971550">
                <a:tc>
                  <a:txBody>
                    <a:bodyPr/>
                    <a:lstStyle/>
                    <a:p>
                      <a:r>
                        <a:rPr lang="nl-NL" sz="1200" dirty="0" err="1"/>
                        <a:t>Bibob</a:t>
                      </a:r>
                      <a:r>
                        <a:rPr lang="nl-NL" sz="1200" dirty="0"/>
                        <a:t> toegepast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700" dirty="0"/>
                        <a:t>      </a:t>
                      </a:r>
                      <a:r>
                        <a:rPr kumimoji="0" lang="nl-NL" sz="900" b="0" i="0" u="none" strike="noStrike" kern="1200" cap="none" spc="0" normalizeH="0" baseline="0" noProof="0" dirty="0">
                          <a:ln>
                            <a:noFill/>
                          </a:ln>
                          <a:solidFill>
                            <a:prstClr val="black"/>
                          </a:solidFill>
                          <a:effectLst/>
                          <a:uLnTx/>
                          <a:uFillTx/>
                          <a:latin typeface="+mn-lt"/>
                          <a:ea typeface="+mn-ea"/>
                          <a:cs typeface="+mn-cs"/>
                        </a:rPr>
                        <a:t>Schijndel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Sint-Oedenrode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Veghel </a:t>
                      </a:r>
                      <a:r>
                        <a:rPr lang="nl-NL" sz="1700" dirty="0"/>
                        <a:t>                                 </a:t>
                      </a:r>
                    </a:p>
                  </a:txBody>
                  <a:tcPr marL="34290" marR="34290" marT="17145" marB="17145"/>
                </a:tc>
                <a:tc>
                  <a:txBody>
                    <a:bodyPr/>
                    <a:lstStyle/>
                    <a:p>
                      <a:endParaRPr lang="nl-NL" sz="1700" dirty="0"/>
                    </a:p>
                    <a:p>
                      <a:endParaRPr lang="nl-NL" sz="1700" dirty="0"/>
                    </a:p>
                    <a:p>
                      <a:r>
                        <a:rPr lang="nl-NL" sz="900" dirty="0"/>
                        <a:t>2</a:t>
                      </a:r>
                    </a:p>
                    <a:p>
                      <a:endParaRPr lang="nl-NL" sz="900" dirty="0"/>
                    </a:p>
                    <a:p>
                      <a:r>
                        <a:rPr lang="nl-NL" sz="900" dirty="0"/>
                        <a:t>11</a:t>
                      </a:r>
                    </a:p>
                  </a:txBody>
                  <a:tcPr marL="34290" marR="34290" marT="17145" marB="17145"/>
                </a:tc>
                <a:tc>
                  <a:txBody>
                    <a:bodyPr/>
                    <a:lstStyle/>
                    <a:p>
                      <a:endParaRPr lang="nl-NL" sz="900" dirty="0"/>
                    </a:p>
                    <a:p>
                      <a:endParaRPr lang="nl-NL" sz="900" dirty="0"/>
                    </a:p>
                    <a:p>
                      <a:r>
                        <a:rPr lang="nl-NL" sz="900" dirty="0"/>
                        <a:t>6</a:t>
                      </a:r>
                    </a:p>
                    <a:p>
                      <a:endParaRPr lang="nl-NL" sz="900" dirty="0"/>
                    </a:p>
                    <a:p>
                      <a:r>
                        <a:rPr lang="nl-NL" sz="900" dirty="0"/>
                        <a:t>6</a:t>
                      </a:r>
                    </a:p>
                  </a:txBody>
                  <a:tcPr marL="34290" marR="34290" marT="17145" marB="17145"/>
                </a:tc>
                <a:tc>
                  <a:txBody>
                    <a:bodyPr/>
                    <a:lstStyle/>
                    <a:p>
                      <a:pPr algn="ctr"/>
                      <a:endParaRPr lang="nl-NL" sz="1700" dirty="0"/>
                    </a:p>
                    <a:p>
                      <a:pPr algn="ctr"/>
                      <a:r>
                        <a:rPr lang="nl-NL" sz="900" dirty="0"/>
                        <a:t>1</a:t>
                      </a:r>
                    </a:p>
                  </a:txBody>
                  <a:tcPr marL="34290" marR="34290" marT="17145" marB="17145"/>
                </a:tc>
                <a:tc>
                  <a:txBody>
                    <a:bodyPr/>
                    <a:lstStyle/>
                    <a:p>
                      <a:pPr algn="ctr"/>
                      <a:endParaRPr lang="nl-NL" sz="900" dirty="0"/>
                    </a:p>
                    <a:p>
                      <a:pPr algn="ctr"/>
                      <a:endParaRPr lang="nl-NL" sz="900" dirty="0"/>
                    </a:p>
                    <a:p>
                      <a:pPr algn="ctr"/>
                      <a:r>
                        <a:rPr lang="nl-NL" sz="900" dirty="0"/>
                        <a:t>Beleid</a:t>
                      </a:r>
                      <a:r>
                        <a:rPr lang="nl-NL" sz="900" baseline="0" dirty="0"/>
                        <a:t> gewijzigd</a:t>
                      </a:r>
                    </a:p>
                    <a:p>
                      <a:pPr algn="ctr"/>
                      <a:r>
                        <a:rPr lang="nl-NL" sz="900" baseline="0" dirty="0"/>
                        <a:t> 01-09-2018/uitrol </a:t>
                      </a:r>
                    </a:p>
                    <a:p>
                      <a:pPr algn="ctr"/>
                      <a:endParaRPr lang="nl-NL" sz="900" baseline="0" dirty="0"/>
                    </a:p>
                  </a:txBody>
                  <a:tcPr marL="34290" marR="34290" marT="17145" marB="17145"/>
                </a:tc>
                <a:extLst>
                  <a:ext uri="{0D108BD9-81ED-4DB2-BD59-A6C34878D82A}">
                    <a16:rowId xmlns:a16="http://schemas.microsoft.com/office/drawing/2014/main" val="10002"/>
                  </a:ext>
                </a:extLst>
              </a:tr>
              <a:tr h="1001474">
                <a:tc>
                  <a:txBody>
                    <a:bodyPr/>
                    <a:lstStyle/>
                    <a:p>
                      <a:r>
                        <a:rPr lang="nl-NL" sz="1200" dirty="0"/>
                        <a:t>Aanvragen L.B.B.</a:t>
                      </a:r>
                      <a:endParaRPr lang="nl-NL"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700" dirty="0"/>
                        <a:t>      </a:t>
                      </a:r>
                      <a:r>
                        <a:rPr kumimoji="0" lang="nl-NL" sz="900" b="0" i="0" u="none" strike="noStrike" kern="1200" cap="none" spc="0" normalizeH="0" baseline="0" noProof="0" dirty="0">
                          <a:ln>
                            <a:noFill/>
                          </a:ln>
                          <a:solidFill>
                            <a:prstClr val="black"/>
                          </a:solidFill>
                          <a:effectLst/>
                          <a:uLnTx/>
                          <a:uFillTx/>
                          <a:latin typeface="+mn-lt"/>
                          <a:ea typeface="+mn-ea"/>
                          <a:cs typeface="+mn-cs"/>
                        </a:rPr>
                        <a:t>Schijndel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Sint-Oedenrode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Veghel </a:t>
                      </a: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lang="nl-NL" sz="1700" dirty="0"/>
                        <a:t>                                                                                              </a:t>
                      </a:r>
                    </a:p>
                  </a:txBody>
                  <a:tcPr marL="34290" marR="34290" marT="17145" marB="17145"/>
                </a:tc>
                <a:tc>
                  <a:txBody>
                    <a:bodyPr/>
                    <a:lstStyle/>
                    <a:p>
                      <a:endParaRPr lang="nl-NL" sz="1700" dirty="0"/>
                    </a:p>
                    <a:p>
                      <a:r>
                        <a:rPr lang="nl-NL" sz="900" dirty="0"/>
                        <a:t>2</a:t>
                      </a:r>
                    </a:p>
                    <a:p>
                      <a:endParaRPr lang="nl-NL" sz="900" dirty="0"/>
                    </a:p>
                    <a:p>
                      <a:endParaRPr lang="nl-NL" sz="900" dirty="0"/>
                    </a:p>
                    <a:p>
                      <a:endParaRPr lang="nl-NL" sz="900" dirty="0"/>
                    </a:p>
                    <a:p>
                      <a:r>
                        <a:rPr lang="nl-NL" sz="900" dirty="0"/>
                        <a:t>0</a:t>
                      </a:r>
                    </a:p>
                  </a:txBody>
                  <a:tcPr marL="34290" marR="34290" marT="17145" marB="17145"/>
                </a:tc>
                <a:tc>
                  <a:txBody>
                    <a:bodyPr/>
                    <a:lstStyle/>
                    <a:p>
                      <a:endParaRPr lang="nl-NL" sz="1700" dirty="0"/>
                    </a:p>
                    <a:p>
                      <a:r>
                        <a:rPr lang="nl-NL" sz="900" dirty="0"/>
                        <a:t>0</a:t>
                      </a:r>
                    </a:p>
                    <a:p>
                      <a:endParaRPr lang="nl-NL" sz="900" dirty="0"/>
                    </a:p>
                    <a:p>
                      <a:r>
                        <a:rPr lang="nl-NL" sz="900" dirty="0"/>
                        <a:t>0</a:t>
                      </a:r>
                    </a:p>
                    <a:p>
                      <a:endParaRPr lang="nl-NL" sz="900" dirty="0"/>
                    </a:p>
                    <a:p>
                      <a:r>
                        <a:rPr lang="nl-NL" sz="900" dirty="0"/>
                        <a:t>0</a:t>
                      </a:r>
                    </a:p>
                  </a:txBody>
                  <a:tcPr marL="34290" marR="34290" marT="17145" marB="17145"/>
                </a:tc>
                <a:tc>
                  <a:txBody>
                    <a:bodyPr/>
                    <a:lstStyle/>
                    <a:p>
                      <a:pPr algn="ctr"/>
                      <a:endParaRPr lang="nl-NL" sz="1700" dirty="0"/>
                    </a:p>
                    <a:p>
                      <a:pPr algn="ctr"/>
                      <a:r>
                        <a:rPr lang="nl-NL" sz="900" dirty="0"/>
                        <a:t>0</a:t>
                      </a:r>
                    </a:p>
                  </a:txBody>
                  <a:tcPr marL="34290" marR="34290" marT="17145" marB="17145"/>
                </a:tc>
                <a:tc>
                  <a:txBody>
                    <a:bodyPr/>
                    <a:lstStyle/>
                    <a:p>
                      <a:pPr algn="ctr"/>
                      <a:endParaRPr lang="nl-NL" sz="900" dirty="0"/>
                    </a:p>
                    <a:p>
                      <a:pPr algn="ctr"/>
                      <a:endParaRPr lang="nl-NL" sz="900" dirty="0"/>
                    </a:p>
                    <a:p>
                      <a:pPr algn="ctr"/>
                      <a:r>
                        <a:rPr lang="nl-NL" sz="900" dirty="0"/>
                        <a:t>0</a:t>
                      </a:r>
                    </a:p>
                  </a:txBody>
                  <a:tcPr marL="34290" marR="34290" marT="17145" marB="17145"/>
                </a:tc>
                <a:extLst>
                  <a:ext uri="{0D108BD9-81ED-4DB2-BD59-A6C34878D82A}">
                    <a16:rowId xmlns:a16="http://schemas.microsoft.com/office/drawing/2014/main" val="10003"/>
                  </a:ext>
                </a:extLst>
              </a:tr>
              <a:tr h="994410">
                <a:tc>
                  <a:txBody>
                    <a:bodyPr/>
                    <a:lstStyle/>
                    <a:p>
                      <a:r>
                        <a:rPr lang="nl-NL" sz="1200" dirty="0"/>
                        <a:t>Stopgesprekken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700" dirty="0"/>
                        <a:t>      </a:t>
                      </a:r>
                      <a:r>
                        <a:rPr kumimoji="0" lang="nl-NL" sz="900" b="0" i="0" u="none" strike="noStrike" kern="1200" cap="none" spc="0" normalizeH="0" baseline="0" noProof="0" dirty="0">
                          <a:ln>
                            <a:noFill/>
                          </a:ln>
                          <a:solidFill>
                            <a:prstClr val="black"/>
                          </a:solidFill>
                          <a:effectLst/>
                          <a:uLnTx/>
                          <a:uFillTx/>
                          <a:latin typeface="+mn-lt"/>
                          <a:ea typeface="+mn-ea"/>
                          <a:cs typeface="+mn-cs"/>
                        </a:rPr>
                        <a:t>Schijndel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Sint-Oedenrode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kumimoji="0" lang="nl-NL" sz="900" b="0" i="0" u="none" strike="noStrike" kern="1200" cap="none" spc="0" normalizeH="0" baseline="0" noProof="0" dirty="0">
                          <a:ln>
                            <a:noFill/>
                          </a:ln>
                          <a:solidFill>
                            <a:prstClr val="black"/>
                          </a:solidFill>
                          <a:effectLst/>
                          <a:uLnTx/>
                          <a:uFillTx/>
                          <a:latin typeface="+mn-lt"/>
                          <a:ea typeface="+mn-ea"/>
                          <a:cs typeface="+mn-cs"/>
                        </a:rPr>
                        <a:t>Veghel </a:t>
                      </a:r>
                      <a:r>
                        <a:rPr kumimoji="0" lang="nl-NL" sz="1700" b="0" i="0" u="none" strike="noStrike" kern="1200" cap="none" spc="0" normalizeH="0" baseline="0" noProof="0" dirty="0">
                          <a:ln>
                            <a:noFill/>
                          </a:ln>
                          <a:solidFill>
                            <a:prstClr val="black"/>
                          </a:solidFill>
                          <a:effectLst/>
                          <a:uLnTx/>
                          <a:uFillTx/>
                          <a:latin typeface="+mn-lt"/>
                          <a:ea typeface="+mn-ea"/>
                          <a:cs typeface="+mn-cs"/>
                        </a:rPr>
                        <a:t>                                 </a:t>
                      </a:r>
                      <a:r>
                        <a:rPr lang="nl-NL" sz="1700" dirty="0"/>
                        <a:t>                                              </a:t>
                      </a:r>
                    </a:p>
                  </a:txBody>
                  <a:tcPr marL="34290" marR="34290" marT="17145" marB="17145"/>
                </a:tc>
                <a:tc>
                  <a:txBody>
                    <a:bodyPr/>
                    <a:lstStyle/>
                    <a:p>
                      <a:endParaRPr lang="nl-NL" sz="900" dirty="0"/>
                    </a:p>
                    <a:p>
                      <a:endParaRPr lang="nl-NL" sz="900" dirty="0"/>
                    </a:p>
                    <a:p>
                      <a:endParaRPr lang="nl-NL" sz="900" dirty="0"/>
                    </a:p>
                    <a:p>
                      <a:endParaRPr lang="nl-NL" sz="900" dirty="0"/>
                    </a:p>
                    <a:p>
                      <a:endParaRPr lang="nl-NL" sz="900" dirty="0"/>
                    </a:p>
                    <a:p>
                      <a:endParaRPr lang="nl-NL" sz="900" dirty="0"/>
                    </a:p>
                    <a:p>
                      <a:r>
                        <a:rPr lang="nl-NL" sz="900" dirty="0"/>
                        <a:t>2 </a:t>
                      </a:r>
                    </a:p>
                  </a:txBody>
                  <a:tcPr marL="34290" marR="34290" marT="17145" marB="17145"/>
                </a:tc>
                <a:tc>
                  <a:txBody>
                    <a:bodyPr/>
                    <a:lstStyle/>
                    <a:p>
                      <a:endParaRPr lang="nl-NL" sz="1700" dirty="0"/>
                    </a:p>
                  </a:txBody>
                  <a:tcPr marL="34290" marR="34290" marT="17145" marB="17145"/>
                </a:tc>
                <a:tc>
                  <a:txBody>
                    <a:bodyPr/>
                    <a:lstStyle/>
                    <a:p>
                      <a:pPr algn="ctr"/>
                      <a:endParaRPr lang="nl-NL" sz="1700" dirty="0"/>
                    </a:p>
                    <a:p>
                      <a:pPr algn="ctr"/>
                      <a:r>
                        <a:rPr lang="nl-NL" sz="900" dirty="0"/>
                        <a:t>1</a:t>
                      </a:r>
                    </a:p>
                    <a:p>
                      <a:pPr algn="ctr"/>
                      <a:endParaRPr lang="nl-NL" sz="900" dirty="0"/>
                    </a:p>
                  </a:txBody>
                  <a:tcPr marL="34290" marR="34290" marT="17145" marB="17145"/>
                </a:tc>
                <a:tc>
                  <a:txBody>
                    <a:bodyPr/>
                    <a:lstStyle/>
                    <a:p>
                      <a:pPr algn="ctr"/>
                      <a:endParaRPr lang="nl-NL" sz="900" dirty="0"/>
                    </a:p>
                    <a:p>
                      <a:pPr algn="ctr"/>
                      <a:endParaRPr lang="nl-NL" sz="900" dirty="0"/>
                    </a:p>
                    <a:p>
                      <a:pPr algn="ctr"/>
                      <a:r>
                        <a:rPr lang="nl-NL" sz="900" dirty="0"/>
                        <a:t>2</a:t>
                      </a:r>
                    </a:p>
                  </a:txBody>
                  <a:tcPr marL="34290" marR="34290" marT="17145" marB="17145"/>
                </a:tc>
                <a:extLst>
                  <a:ext uri="{0D108BD9-81ED-4DB2-BD59-A6C34878D82A}">
                    <a16:rowId xmlns:a16="http://schemas.microsoft.com/office/drawing/2014/main" val="10004"/>
                  </a:ext>
                </a:extLst>
              </a:tr>
            </a:tbl>
          </a:graphicData>
        </a:graphic>
      </p:graphicFrame>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14" y="792654"/>
            <a:ext cx="8161734" cy="85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Rechte verbindingslijn 7"/>
          <p:cNvCxnSpPr/>
          <p:nvPr/>
        </p:nvCxnSpPr>
        <p:spPr>
          <a:xfrm>
            <a:off x="2033718" y="1636950"/>
            <a:ext cx="0" cy="4363801"/>
          </a:xfrm>
          <a:prstGeom prst="line">
            <a:avLst/>
          </a:prstGeom>
          <a:ln w="38100">
            <a:solidFill>
              <a:srgbClr val="C00000"/>
            </a:solidFill>
            <a:prstDash val="solid"/>
          </a:ln>
        </p:spPr>
        <p:style>
          <a:lnRef idx="1">
            <a:schemeClr val="accent2"/>
          </a:lnRef>
          <a:fillRef idx="0">
            <a:schemeClr val="accent2"/>
          </a:fillRef>
          <a:effectRef idx="0">
            <a:schemeClr val="accent2"/>
          </a:effectRef>
          <a:fontRef idx="minor">
            <a:schemeClr val="tx1"/>
          </a:fontRef>
        </p:style>
      </p:cxn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8" y="1490898"/>
            <a:ext cx="12283271" cy="1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63" y="2852063"/>
            <a:ext cx="2288590" cy="260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ad.gemehv.nl\data\home\04\leendw\Mijn Documenten\Mijn Afbeeldingen\logo_meierijstad_3.jp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79" y="5495310"/>
            <a:ext cx="218981" cy="16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44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225" y="1033792"/>
            <a:ext cx="4818500" cy="4442507"/>
          </a:xfrm>
        </p:spPr>
      </p:pic>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38</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pic>
        <p:nvPicPr>
          <p:cNvPr id="9218"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0420" y="4904149"/>
            <a:ext cx="346201" cy="35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082" y="2876715"/>
            <a:ext cx="2478338" cy="158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02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voettekst 4"/>
          <p:cNvSpPr>
            <a:spLocks noGrp="1"/>
          </p:cNvSpPr>
          <p:nvPr>
            <p:ph type="ftr" sz="quarter" idx="4294967295"/>
          </p:nvPr>
        </p:nvSpPr>
        <p:spPr bwMode="auto">
          <a:xfrm>
            <a:off x="1345407" y="5043488"/>
            <a:ext cx="3037285" cy="85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514350">
              <a:lnSpc>
                <a:spcPts val="1350"/>
              </a:lnSpc>
              <a:spcBef>
                <a:spcPts val="563"/>
              </a:spcBef>
              <a:buClr>
                <a:schemeClr val="accent1"/>
              </a:buClr>
              <a:buFont typeface="Arial" panose="020B0604020202020204" pitchFamily="34" charset="0"/>
              <a:buChar char="•"/>
              <a:defRPr sz="1125">
                <a:solidFill>
                  <a:schemeClr val="tx1"/>
                </a:solidFill>
                <a:latin typeface="Arial" panose="020B0604020202020204" pitchFamily="34" charset="0"/>
              </a:defRPr>
            </a:lvl1pPr>
            <a:lvl2pPr marL="557213" indent="-214313"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2pPr>
            <a:lvl3pPr marL="8572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3pPr>
            <a:lvl4pPr marL="12001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4pPr>
            <a:lvl5pPr marL="1543050" indent="-171450" defTabSz="514350">
              <a:lnSpc>
                <a:spcPts val="1013"/>
              </a:lnSpc>
              <a:spcBef>
                <a:spcPts val="281"/>
              </a:spcBef>
              <a:buClr>
                <a:srgbClr val="8EBB38"/>
              </a:buClr>
              <a:buFont typeface="Arial" panose="020B0604020202020204" pitchFamily="34" charset="0"/>
              <a:buChar char="•"/>
              <a:defRPr sz="750">
                <a:solidFill>
                  <a:schemeClr val="tx1"/>
                </a:solidFill>
                <a:latin typeface="Arial" panose="020B0604020202020204" pitchFamily="34" charset="0"/>
              </a:defRPr>
            </a:lvl5pPr>
            <a:lvl6pPr marL="18859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6pPr>
            <a:lvl7pPr marL="22288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7pPr>
            <a:lvl8pPr marL="25717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8pPr>
            <a:lvl9pPr marL="2914650" indent="-171450" defTabSz="514350" eaLnBrk="0" fontAlgn="base" hangingPunct="0">
              <a:lnSpc>
                <a:spcPts val="1013"/>
              </a:lnSpc>
              <a:spcBef>
                <a:spcPts val="281"/>
              </a:spcBef>
              <a:spcAft>
                <a:spcPct val="0"/>
              </a:spcAft>
              <a:buClr>
                <a:srgbClr val="8EBB38"/>
              </a:buClr>
              <a:buFont typeface="Arial" panose="020B0604020202020204" pitchFamily="34" charset="0"/>
              <a:buChar char="•"/>
              <a:defRPr sz="750">
                <a:solidFill>
                  <a:schemeClr val="tx1"/>
                </a:solidFill>
                <a:latin typeface="Arial" panose="020B0604020202020204" pitchFamily="34" charset="0"/>
              </a:defRPr>
            </a:lvl9pPr>
          </a:lstStyle>
          <a:p>
            <a:pPr fontAlgn="auto">
              <a:lnSpc>
                <a:spcPct val="100000"/>
              </a:lnSpc>
              <a:spcBef>
                <a:spcPct val="0"/>
              </a:spcBef>
              <a:spcAft>
                <a:spcPts val="0"/>
              </a:spcAft>
              <a:buClrTx/>
              <a:buNone/>
            </a:pPr>
            <a:endParaRPr lang="en-GB" altLang="nl-NL" sz="450">
              <a:solidFill>
                <a:srgbClr val="24515F"/>
              </a:solidFill>
              <a:ea typeface="+mn-ea"/>
            </a:endParaRPr>
          </a:p>
        </p:txBody>
      </p:sp>
      <p:sp>
        <p:nvSpPr>
          <p:cNvPr id="55300" name="Tekstvak 2"/>
          <p:cNvSpPr txBox="1">
            <a:spLocks noChangeArrowheads="1"/>
          </p:cNvSpPr>
          <p:nvPr/>
        </p:nvSpPr>
        <p:spPr bwMode="auto">
          <a:xfrm>
            <a:off x="1466851" y="1102520"/>
            <a:ext cx="46041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1800"/>
              </a:lnSpc>
              <a:spcBef>
                <a:spcPts val="750"/>
              </a:spcBef>
              <a:buClr>
                <a:schemeClr val="accent1"/>
              </a:buClr>
              <a:buFont typeface="Arial" panose="020B0604020202020204" pitchFamily="34" charset="0"/>
              <a:buChar char="•"/>
              <a:defRPr sz="1500">
                <a:solidFill>
                  <a:schemeClr val="tx1"/>
                </a:solidFill>
                <a:latin typeface="Arial" panose="020B0604020202020204" pitchFamily="34" charset="0"/>
              </a:defRPr>
            </a:lvl1pPr>
            <a:lvl2pPr marL="742950" indent="-28575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2pPr>
            <a:lvl3pPr marL="11430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4pPr>
            <a:lvl5pPr marL="2057400" indent="-228600">
              <a:lnSpc>
                <a:spcPts val="1350"/>
              </a:lnSpc>
              <a:spcBef>
                <a:spcPts val="375"/>
              </a:spcBef>
              <a:buClr>
                <a:srgbClr val="8EBB38"/>
              </a:buClr>
              <a:buFont typeface="Arial" panose="020B0604020202020204" pitchFamily="34" charset="0"/>
              <a:buChar char="•"/>
              <a:defRPr sz="1000">
                <a:solidFill>
                  <a:schemeClr val="tx1"/>
                </a:solidFill>
                <a:latin typeface="Arial" panose="020B0604020202020204" pitchFamily="34" charset="0"/>
              </a:defRPr>
            </a:lvl5pPr>
            <a:lvl6pPr marL="25146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6pPr>
            <a:lvl7pPr marL="29718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7pPr>
            <a:lvl8pPr marL="34290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8pPr>
            <a:lvl9pPr marL="3886200" indent="-228600" defTabSz="457200" eaLnBrk="0" fontAlgn="base" hangingPunct="0">
              <a:lnSpc>
                <a:spcPts val="1350"/>
              </a:lnSpc>
              <a:spcBef>
                <a:spcPts val="375"/>
              </a:spcBef>
              <a:spcAft>
                <a:spcPct val="0"/>
              </a:spcAft>
              <a:buClr>
                <a:srgbClr val="8EBB38"/>
              </a:buClr>
              <a:buFont typeface="Arial" panose="020B0604020202020204" pitchFamily="34" charset="0"/>
              <a:buChar char="•"/>
              <a:defRPr sz="1000">
                <a:solidFill>
                  <a:schemeClr val="tx1"/>
                </a:solidFill>
                <a:latin typeface="Arial" panose="020B0604020202020204" pitchFamily="34" charset="0"/>
              </a:defRPr>
            </a:lvl9pPr>
          </a:lstStyle>
          <a:p>
            <a:pPr defTabSz="685800" fontAlgn="auto">
              <a:lnSpc>
                <a:spcPct val="100000"/>
              </a:lnSpc>
              <a:spcBef>
                <a:spcPct val="0"/>
              </a:spcBef>
              <a:spcAft>
                <a:spcPts val="0"/>
              </a:spcAft>
              <a:buClrTx/>
              <a:buNone/>
            </a:pPr>
            <a:r>
              <a:rPr lang="nl-NL" altLang="nl-NL" sz="1350" b="1" dirty="0">
                <a:solidFill>
                  <a:prstClr val="black"/>
                </a:solidFill>
                <a:ea typeface="+mn-ea"/>
              </a:rPr>
              <a:t>Weerbaar Meierijstad</a:t>
            </a:r>
          </a:p>
          <a:p>
            <a:pPr defTabSz="685800" fontAlgn="auto">
              <a:lnSpc>
                <a:spcPct val="100000"/>
              </a:lnSpc>
              <a:spcBef>
                <a:spcPct val="0"/>
              </a:spcBef>
              <a:spcAft>
                <a:spcPts val="0"/>
              </a:spcAft>
              <a:buClrTx/>
              <a:buNone/>
            </a:pPr>
            <a:r>
              <a:rPr lang="nl-NL" altLang="nl-NL" sz="1350" b="1" dirty="0">
                <a:solidFill>
                  <a:prstClr val="black"/>
                </a:solidFill>
                <a:ea typeface="+mn-ea"/>
              </a:rPr>
              <a:t>Plan van aanpak </a:t>
            </a:r>
          </a:p>
        </p:txBody>
      </p:sp>
      <p:pic>
        <p:nvPicPr>
          <p:cNvPr id="55301" name="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5407" y="2257534"/>
            <a:ext cx="63531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6" name="Picture 2" descr="\\ad.gemehv.nl\data\home\04\leendw\Mijn Documenten\Mijn Afbeeldingen\logo_meierijstad_3.jp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443" y="3220626"/>
            <a:ext cx="218981" cy="1642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gemehv.nl\data\home\04\leendw\Mijn Documenten\Mijn Afbeeldingen\logo_meierijstad_3.jpg">
            <a:hlinkClick r:id="rId4"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891" y="3284990"/>
            <a:ext cx="218981" cy="1642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d.gemehv.nl\data\home\04\leendw\Mijn Documenten\Mijn Afbeeldingen\logo_meierijstad_3.jpg">
            <a:hlinkClick r:id="rId5"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038" y="3284991"/>
            <a:ext cx="218981" cy="1642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gemehv.nl\data\home\04\leendw\Mijn Documenten\Mijn Afbeeldingen\logo_meierijstad_3.jp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043" y="5001895"/>
            <a:ext cx="218981" cy="1642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d.gemehv.nl\data\home\04\leendw\Mijn Documenten\Mijn Afbeeldingen\logo_meierijstad_3.jp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508" y="5001895"/>
            <a:ext cx="218981" cy="16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21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5"/>
          <p:cNvSpPr>
            <a:spLocks noGrp="1"/>
          </p:cNvSpPr>
          <p:nvPr>
            <p:ph type="title"/>
          </p:nvPr>
        </p:nvSpPr>
        <p:spPr>
          <a:xfrm>
            <a:off x="1277938" y="1211263"/>
            <a:ext cx="7408862" cy="935037"/>
          </a:xfrm>
        </p:spPr>
        <p:txBody>
          <a:bodyPr>
            <a:normAutofit fontScale="90000"/>
          </a:bodyPr>
          <a:lstStyle/>
          <a:p>
            <a:r>
              <a:rPr lang="en-US" dirty="0" err="1">
                <a:latin typeface="Arial" charset="0"/>
              </a:rPr>
              <a:t>Keurmerk</a:t>
            </a:r>
            <a:r>
              <a:rPr lang="en-US" dirty="0">
                <a:latin typeface="Arial" charset="0"/>
              </a:rPr>
              <a:t> </a:t>
            </a:r>
            <a:r>
              <a:rPr lang="en-US" dirty="0" err="1">
                <a:latin typeface="Arial" charset="0"/>
              </a:rPr>
              <a:t>veilig</a:t>
            </a:r>
            <a:r>
              <a:rPr lang="en-US" dirty="0">
                <a:latin typeface="Arial" charset="0"/>
              </a:rPr>
              <a:t> </a:t>
            </a:r>
            <a:r>
              <a:rPr lang="en-US" dirty="0" err="1">
                <a:latin typeface="Arial" charset="0"/>
              </a:rPr>
              <a:t>ondernemen</a:t>
            </a:r>
            <a:endParaRPr lang="nl-NL" dirty="0">
              <a:latin typeface="Arial" charset="0"/>
            </a:endParaRPr>
          </a:p>
        </p:txBody>
      </p:sp>
      <p:sp>
        <p:nvSpPr>
          <p:cNvPr id="2" name="Ondertitel 1"/>
          <p:cNvSpPr>
            <a:spLocks noGrp="1"/>
          </p:cNvSpPr>
          <p:nvPr>
            <p:ph type="subTitle" idx="1"/>
          </p:nvPr>
        </p:nvSpPr>
        <p:spPr/>
        <p:txBody>
          <a:bodyPr/>
          <a:lstStyle/>
          <a:p>
            <a:endParaRPr lang="nl-NL"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Handelingsperspectief bedrijfsleven</a:t>
            </a:r>
          </a:p>
        </p:txBody>
      </p:sp>
      <p:sp>
        <p:nvSpPr>
          <p:cNvPr id="6" name="Tijdelijke aanduiding voor inhoud 5"/>
          <p:cNvSpPr>
            <a:spLocks noGrp="1"/>
          </p:cNvSpPr>
          <p:nvPr>
            <p:ph idx="1"/>
          </p:nvPr>
        </p:nvSpPr>
        <p:spPr>
          <a:xfrm>
            <a:off x="270000" y="1252691"/>
            <a:ext cx="8401927" cy="3960000"/>
          </a:xfrm>
        </p:spPr>
        <p:txBody>
          <a:bodyPr>
            <a:normAutofit fontScale="92500" lnSpcReduction="10000"/>
          </a:bodyPr>
          <a:lstStyle/>
          <a:p>
            <a:r>
              <a:rPr lang="nl-NL" dirty="0"/>
              <a:t>Bewust worden en zijn</a:t>
            </a:r>
          </a:p>
          <a:p>
            <a:r>
              <a:rPr lang="nl-NL" dirty="0"/>
              <a:t>Weten met wie je zaken doet </a:t>
            </a:r>
          </a:p>
          <a:p>
            <a:r>
              <a:rPr lang="nl-NL" dirty="0"/>
              <a:t>Als het te mooi is om waar te zijn, is het dat ook vaak. </a:t>
            </a:r>
          </a:p>
          <a:p>
            <a:r>
              <a:rPr lang="nl-NL" dirty="0"/>
              <a:t>Melden </a:t>
            </a:r>
          </a:p>
          <a:p>
            <a:endParaRPr lang="nl-NL" dirty="0"/>
          </a:p>
          <a:p>
            <a:pPr indent="0">
              <a:buNone/>
            </a:pPr>
            <a:r>
              <a:rPr lang="nl-NL" dirty="0"/>
              <a:t>Alle vormen van ondermijnende criminaliteit komen voor in Meierijstad. </a:t>
            </a:r>
          </a:p>
          <a:p>
            <a:pPr indent="0">
              <a:buNone/>
            </a:pPr>
            <a:r>
              <a:rPr lang="nl-NL" dirty="0"/>
              <a:t>En….. we zien veel te weinig!</a:t>
            </a:r>
          </a:p>
          <a:p>
            <a:pPr indent="0">
              <a:buNone/>
            </a:pPr>
            <a:endParaRPr lang="nl-NL" dirty="0"/>
          </a:p>
          <a:p>
            <a:r>
              <a:rPr lang="nl-NL" dirty="0">
                <a:latin typeface="Calibri" panose="020F0502020204030204" pitchFamily="34" charset="0"/>
                <a:cs typeface="Calibri" panose="020F0502020204030204" pitchFamily="34" charset="0"/>
                <a:hlinkClick r:id="rId2"/>
              </a:rPr>
              <a:t>meldondermijning@meierijstad.nl</a:t>
            </a:r>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Meld Misdaad Anoniem 0800-7000 </a:t>
            </a:r>
          </a:p>
          <a:p>
            <a:pPr indent="0">
              <a:buNone/>
            </a:pPr>
            <a:endParaRPr lang="nl-NL" dirty="0"/>
          </a:p>
          <a:p>
            <a:pPr indent="0">
              <a:buNone/>
            </a:pPr>
            <a:endParaRPr lang="nl-NL" dirty="0"/>
          </a:p>
        </p:txBody>
      </p:sp>
      <p:pic>
        <p:nvPicPr>
          <p:cNvPr id="7" name="Afbeelding 6">
            <a:extLst>
              <a:ext uri="{FF2B5EF4-FFF2-40B4-BE49-F238E27FC236}">
                <a16:creationId xmlns:a16="http://schemas.microsoft.com/office/drawing/2014/main" id="{A70A32A3-CC41-4D53-B752-C1F2D582D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362" y="4749399"/>
            <a:ext cx="409637" cy="409637"/>
          </a:xfrm>
          <a:prstGeom prst="rect">
            <a:avLst/>
          </a:prstGeom>
        </p:spPr>
      </p:pic>
    </p:spTree>
    <p:extLst>
      <p:ext uri="{BB962C8B-B14F-4D97-AF65-F5344CB8AC3E}">
        <p14:creationId xmlns:p14="http://schemas.microsoft.com/office/powerpoint/2010/main" val="3099826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Signaal ontvangen en dan…?</a:t>
            </a:r>
          </a:p>
        </p:txBody>
      </p:sp>
      <p:sp>
        <p:nvSpPr>
          <p:cNvPr id="3" name="Tijdelijke aanduiding voor inhoud 2"/>
          <p:cNvSpPr>
            <a:spLocks noGrp="1"/>
          </p:cNvSpPr>
          <p:nvPr>
            <p:ph idx="1"/>
          </p:nvPr>
        </p:nvSpPr>
        <p:spPr/>
        <p:txBody>
          <a:bodyPr/>
          <a:lstStyle/>
          <a:p>
            <a:r>
              <a:rPr lang="nl-NL" dirty="0"/>
              <a:t>Ontvangstbevestiging</a:t>
            </a:r>
          </a:p>
          <a:p>
            <a:r>
              <a:rPr lang="nl-NL" dirty="0"/>
              <a:t>Lokaal Informatie overleg (eventueel monodisciplinair)</a:t>
            </a:r>
          </a:p>
          <a:p>
            <a:r>
              <a:rPr lang="nl-NL" dirty="0"/>
              <a:t>Interventieteam (multidisciplinair)</a:t>
            </a:r>
          </a:p>
          <a:p>
            <a:r>
              <a:rPr lang="nl-NL" dirty="0"/>
              <a:t>Signaaldossier ondermijning </a:t>
            </a:r>
          </a:p>
          <a:p>
            <a:endParaRPr lang="nl-NL" dirty="0"/>
          </a:p>
          <a:p>
            <a:r>
              <a:rPr lang="nl-NL" dirty="0"/>
              <a:t>Indien de casus het toelaat terugkoppeling over de afhandeling. </a:t>
            </a:r>
            <a:br>
              <a:rPr lang="nl-NL" dirty="0"/>
            </a:br>
            <a:endParaRPr lang="nl-NL" dirty="0"/>
          </a:p>
          <a:p>
            <a:endParaRPr lang="nl-NL" dirty="0"/>
          </a:p>
        </p:txBody>
      </p:sp>
      <p:sp>
        <p:nvSpPr>
          <p:cNvPr id="4" name="Tijdelijke aanduiding voor dianummer 3"/>
          <p:cNvSpPr>
            <a:spLocks noGrp="1"/>
          </p:cNvSpPr>
          <p:nvPr>
            <p:ph type="sldNum" sz="quarter" idx="12"/>
          </p:nvPr>
        </p:nvSpPr>
        <p:spPr/>
        <p:txBody>
          <a:bodyPr/>
          <a:lstStyle/>
          <a:p>
            <a:pPr defTabSz="685800" fontAlgn="auto">
              <a:spcBef>
                <a:spcPts val="0"/>
              </a:spcBef>
              <a:spcAft>
                <a:spcPts val="0"/>
              </a:spcAft>
            </a:pPr>
            <a:r>
              <a:rPr lang="nl-NL" b="0">
                <a:solidFill>
                  <a:srgbClr val="24515F"/>
                </a:solidFill>
                <a:latin typeface="Arial"/>
                <a:ea typeface="+mn-ea"/>
              </a:rPr>
              <a:t>Dia </a:t>
            </a:r>
            <a:fld id="{1A8A08A4-CBE0-489B-B8AB-06A7E0691891}" type="slidenum">
              <a:rPr lang="nl-NL">
                <a:solidFill>
                  <a:srgbClr val="24515F"/>
                </a:solidFill>
                <a:latin typeface="Arial"/>
                <a:ea typeface="+mn-ea"/>
              </a:rPr>
              <a:pPr defTabSz="685800" fontAlgn="auto">
                <a:spcBef>
                  <a:spcPts val="0"/>
                </a:spcBef>
                <a:spcAft>
                  <a:spcPts val="0"/>
                </a:spcAft>
              </a:pPr>
              <a:t>41</a:t>
            </a:fld>
            <a:endParaRPr lang="nl-NL" dirty="0">
              <a:solidFill>
                <a:srgbClr val="24515F"/>
              </a:solidFill>
              <a:latin typeface="Arial"/>
              <a:ea typeface="+mn-ea"/>
            </a:endParaRPr>
          </a:p>
        </p:txBody>
      </p:sp>
      <p:sp>
        <p:nvSpPr>
          <p:cNvPr id="5" name="Tijdelijke aanduiding voor voettekst 4"/>
          <p:cNvSpPr>
            <a:spLocks noGrp="1"/>
          </p:cNvSpPr>
          <p:nvPr>
            <p:ph type="ftr" sz="quarter" idx="13"/>
          </p:nvPr>
        </p:nvSpPr>
        <p:spPr/>
        <p:txBody>
          <a:bodyPr/>
          <a:lstStyle/>
          <a:p>
            <a:pPr defTabSz="685800" fontAlgn="auto">
              <a:spcBef>
                <a:spcPts val="0"/>
              </a:spcBef>
              <a:spcAft>
                <a:spcPts val="0"/>
              </a:spcAft>
            </a:pPr>
            <a:endParaRPr lang="en-GB" dirty="0">
              <a:solidFill>
                <a:srgbClr val="24515F"/>
              </a:solidFill>
              <a:latin typeface="Arial"/>
              <a:ea typeface="+mn-ea"/>
            </a:endParaRPr>
          </a:p>
        </p:txBody>
      </p:sp>
    </p:spTree>
    <p:extLst>
      <p:ext uri="{BB962C8B-B14F-4D97-AF65-F5344CB8AC3E}">
        <p14:creationId xmlns:p14="http://schemas.microsoft.com/office/powerpoint/2010/main" val="4264947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100" dirty="0">
                <a:latin typeface="Calibri" panose="020F0502020204030204" pitchFamily="34" charset="0"/>
                <a:cs typeface="Calibri" panose="020F0502020204030204" pitchFamily="34" charset="0"/>
              </a:rPr>
              <a:t>Waar signalen melden?</a:t>
            </a:r>
          </a:p>
        </p:txBody>
      </p:sp>
      <p:sp>
        <p:nvSpPr>
          <p:cNvPr id="3" name="Tijdelijke aanduiding voor inhoud 2"/>
          <p:cNvSpPr>
            <a:spLocks noGrp="1"/>
          </p:cNvSpPr>
          <p:nvPr>
            <p:ph idx="1"/>
          </p:nvPr>
        </p:nvSpPr>
        <p:spPr>
          <a:xfrm>
            <a:off x="270000" y="2274750"/>
            <a:ext cx="8401927" cy="2841680"/>
          </a:xfrm>
        </p:spPr>
        <p:txBody>
          <a:bodyPr>
            <a:normAutofit fontScale="85000" lnSpcReduction="20000"/>
          </a:bodyPr>
          <a:lstStyle/>
          <a:p>
            <a:r>
              <a:rPr lang="nl-NL" dirty="0">
                <a:latin typeface="Calibri" panose="020F0502020204030204" pitchFamily="34" charset="0"/>
                <a:cs typeface="Calibri" panose="020F0502020204030204" pitchFamily="34" charset="0"/>
                <a:hlinkClick r:id="rId2"/>
              </a:rPr>
              <a:t>meldondermijning@meierijstad.nl</a:t>
            </a:r>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Meld Misdaad Anoniem 0800-7000 </a:t>
            </a:r>
          </a:p>
          <a:p>
            <a:pPr indent="0">
              <a:buNone/>
            </a:pPr>
            <a:endParaRPr lang="nl-NL" dirty="0">
              <a:latin typeface="Calibri" panose="020F0502020204030204" pitchFamily="34" charset="0"/>
              <a:cs typeface="Calibri" panose="020F0502020204030204" pitchFamily="34" charset="0"/>
            </a:endParaRPr>
          </a:p>
          <a:p>
            <a:pPr indent="0">
              <a:buNone/>
            </a:pPr>
            <a:r>
              <a:rPr lang="nl-NL" dirty="0">
                <a:latin typeface="Calibri" panose="020F0502020204030204" pitchFamily="34" charset="0"/>
                <a:cs typeface="Calibri" panose="020F0502020204030204" pitchFamily="34" charset="0"/>
              </a:rPr>
              <a:t>Wie? </a:t>
            </a:r>
          </a:p>
          <a:p>
            <a:r>
              <a:rPr lang="nl-NL" dirty="0">
                <a:latin typeface="Calibri" panose="020F0502020204030204" pitchFamily="34" charset="0"/>
                <a:cs typeface="Calibri" panose="020F0502020204030204" pitchFamily="34" charset="0"/>
              </a:rPr>
              <a:t>Als het gaat om casuïstiek: Ruud Janssen </a:t>
            </a:r>
            <a:r>
              <a:rPr lang="nl-NL" dirty="0">
                <a:latin typeface="Calibri" panose="020F0502020204030204" pitchFamily="34" charset="0"/>
                <a:cs typeface="Calibri" panose="020F0502020204030204" pitchFamily="34" charset="0"/>
                <a:hlinkClick r:id="rId3"/>
              </a:rPr>
              <a:t>rjanssen@meierijstad.nl</a:t>
            </a:r>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Beleidsmatig/</a:t>
            </a:r>
            <a:r>
              <a:rPr lang="nl-NL" dirty="0" err="1">
                <a:latin typeface="Calibri" panose="020F0502020204030204" pitchFamily="34" charset="0"/>
                <a:cs typeface="Calibri" panose="020F0502020204030204" pitchFamily="34" charset="0"/>
              </a:rPr>
              <a:t>organisatiebreed</a:t>
            </a:r>
            <a:r>
              <a:rPr lang="nl-NL" dirty="0">
                <a:latin typeface="Calibri" panose="020F0502020204030204" pitchFamily="34" charset="0"/>
                <a:cs typeface="Calibri" panose="020F0502020204030204" pitchFamily="34" charset="0"/>
              </a:rPr>
              <a:t>: Annemieke Vos </a:t>
            </a:r>
            <a:r>
              <a:rPr lang="nl-NL" dirty="0">
                <a:latin typeface="Calibri" panose="020F0502020204030204" pitchFamily="34" charset="0"/>
                <a:cs typeface="Calibri" panose="020F0502020204030204" pitchFamily="34" charset="0"/>
                <a:hlinkClick r:id="rId4"/>
              </a:rPr>
              <a:t>avos@meierijstad.nl</a:t>
            </a:r>
            <a:endParaRPr lang="nl-NL" dirty="0">
              <a:latin typeface="Calibri" panose="020F0502020204030204" pitchFamily="34" charset="0"/>
              <a:cs typeface="Calibri" panose="020F0502020204030204" pitchFamily="34" charset="0"/>
            </a:endParaRPr>
          </a:p>
          <a:p>
            <a:endParaRPr lang="nl-NL" dirty="0">
              <a:latin typeface="Calibri" panose="020F0502020204030204" pitchFamily="34" charset="0"/>
              <a:cs typeface="Calibri" panose="020F0502020204030204" pitchFamily="34" charset="0"/>
            </a:endParaRPr>
          </a:p>
          <a:p>
            <a:pPr indent="0">
              <a:buNone/>
            </a:pPr>
            <a:r>
              <a:rPr lang="nl-NL" dirty="0">
                <a:latin typeface="Calibri" panose="020F0502020204030204" pitchFamily="34" charset="0"/>
                <a:cs typeface="Calibri" panose="020F0502020204030204" pitchFamily="34" charset="0"/>
              </a:rPr>
              <a:t> </a:t>
            </a:r>
          </a:p>
        </p:txBody>
      </p:sp>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2453" y="2499561"/>
            <a:ext cx="409637" cy="409637"/>
          </a:xfrm>
          <a:prstGeom prst="rect">
            <a:avLst/>
          </a:prstGeom>
        </p:spPr>
      </p:pic>
    </p:spTree>
    <p:extLst>
      <p:ext uri="{BB962C8B-B14F-4D97-AF65-F5344CB8AC3E}">
        <p14:creationId xmlns:p14="http://schemas.microsoft.com/office/powerpoint/2010/main" val="128320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87" name="Rectangle 86">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A5A94D44-527B-4029-BABC-6BBAD28A0A0D}"/>
              </a:ext>
            </a:extLst>
          </p:cNvPr>
          <p:cNvPicPr>
            <a:picLocks noChangeAspect="1"/>
          </p:cNvPicPr>
          <p:nvPr/>
        </p:nvPicPr>
        <p:blipFill rotWithShape="1">
          <a:blip r:embed="rId4">
            <a:alphaModFix amt="35000"/>
          </a:blip>
          <a:srcRect l="8333" r="8333"/>
          <a:stretch/>
        </p:blipFill>
        <p:spPr>
          <a:xfrm>
            <a:off x="20" y="-1"/>
            <a:ext cx="9143980" cy="6857990"/>
          </a:xfrm>
          <a:prstGeom prst="rect">
            <a:avLst/>
          </a:prstGeom>
        </p:spPr>
      </p:pic>
      <p:pic>
        <p:nvPicPr>
          <p:cNvPr id="89" name="Picture 88">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B2FAD2BD-0776-4876-A3DF-5E90C000FC8B}"/>
              </a:ext>
            </a:extLst>
          </p:cNvPr>
          <p:cNvSpPr>
            <a:spLocks noGrp="1"/>
          </p:cNvSpPr>
          <p:nvPr>
            <p:ph type="title"/>
          </p:nvPr>
        </p:nvSpPr>
        <p:spPr>
          <a:xfrm>
            <a:off x="1431593" y="1978516"/>
            <a:ext cx="6517482" cy="2509213"/>
          </a:xfrm>
        </p:spPr>
        <p:txBody>
          <a:bodyPr vert="horz" lIns="91440" tIns="45720" rIns="91440" bIns="45720" rtlCol="0" anchor="b">
            <a:normAutofit fontScale="90000"/>
          </a:bodyPr>
          <a:lstStyle/>
          <a:p>
            <a:pPr defTabSz="914400"/>
            <a:r>
              <a:rPr lang="en-US" sz="4800" b="1" dirty="0"/>
              <a:t>Frans van </a:t>
            </a:r>
            <a:r>
              <a:rPr lang="en-US" sz="4800" b="1" dirty="0" err="1"/>
              <a:t>Zutven</a:t>
            </a:r>
            <a:r>
              <a:rPr lang="en-US" sz="4800" b="1" dirty="0"/>
              <a:t>:</a:t>
            </a:r>
            <a:br>
              <a:rPr lang="en-US" sz="4800" b="1" dirty="0"/>
            </a:br>
            <a:r>
              <a:rPr lang="en-US" sz="4800" b="1" dirty="0"/>
              <a:t>“…en </a:t>
            </a:r>
            <a:r>
              <a:rPr lang="en-US" sz="4800" b="1" dirty="0" err="1"/>
              <a:t>toen</a:t>
            </a:r>
            <a:r>
              <a:rPr lang="en-US" sz="4800" b="1" dirty="0"/>
              <a:t> was </a:t>
            </a:r>
            <a:r>
              <a:rPr lang="en-US" sz="4800" b="1" dirty="0" err="1"/>
              <a:t>er</a:t>
            </a:r>
            <a:r>
              <a:rPr lang="en-US" sz="4800" b="1" dirty="0"/>
              <a:t> brand”:</a:t>
            </a:r>
            <a:br>
              <a:rPr lang="en-US" sz="4800" b="1" dirty="0"/>
            </a:br>
            <a:r>
              <a:rPr lang="en-US" sz="4800" b="1" dirty="0"/>
              <a:t> </a:t>
            </a:r>
          </a:p>
        </p:txBody>
      </p:sp>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spTree>
    <p:extLst>
      <p:ext uri="{BB962C8B-B14F-4D97-AF65-F5344CB8AC3E}">
        <p14:creationId xmlns:p14="http://schemas.microsoft.com/office/powerpoint/2010/main" val="155706880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9AE2607-9461-41E4-8347-13D5CAA79963}"/>
              </a:ext>
            </a:extLst>
          </p:cNvPr>
          <p:cNvPicPr>
            <a:picLocks noChangeAspect="1"/>
          </p:cNvPicPr>
          <p:nvPr/>
        </p:nvPicPr>
        <p:blipFill rotWithShape="1">
          <a:blip r:embed="rId2"/>
          <a:srcRect t="7260" r="1" b="1"/>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Afbeelding 4">
            <a:extLst>
              <a:ext uri="{FF2B5EF4-FFF2-40B4-BE49-F238E27FC236}">
                <a16:creationId xmlns:a16="http://schemas.microsoft.com/office/drawing/2014/main" id="{428DDA69-A285-49FD-8886-8171A514FC55}"/>
              </a:ext>
            </a:extLst>
          </p:cNvPr>
          <p:cNvPicPr>
            <a:picLocks noChangeAspect="1"/>
          </p:cNvPicPr>
          <p:nvPr/>
        </p:nvPicPr>
        <p:blipFill rotWithShape="1">
          <a:blip r:embed="rId3"/>
          <a:srcRect l="12673" r="3" b="3"/>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8" name="Afbeelding 7">
            <a:extLst>
              <a:ext uri="{FF2B5EF4-FFF2-40B4-BE49-F238E27FC236}">
                <a16:creationId xmlns:a16="http://schemas.microsoft.com/office/drawing/2014/main" id="{31917931-0F0B-44FF-80D3-B4E0B0A4CF56}"/>
              </a:ext>
            </a:extLst>
          </p:cNvPr>
          <p:cNvPicPr>
            <a:picLocks noChangeAspect="1"/>
          </p:cNvPicPr>
          <p:nvPr/>
        </p:nvPicPr>
        <p:blipFill rotWithShape="1">
          <a:blip r:embed="rId4"/>
          <a:srcRect t="10922" r="4" b="4"/>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6" name="Afbeelding 5">
            <a:extLst>
              <a:ext uri="{FF2B5EF4-FFF2-40B4-BE49-F238E27FC236}">
                <a16:creationId xmlns:a16="http://schemas.microsoft.com/office/drawing/2014/main" id="{7650FFF3-C8B1-49FA-8856-DEE42C634201}"/>
              </a:ext>
            </a:extLst>
          </p:cNvPr>
          <p:cNvPicPr>
            <a:picLocks noChangeAspect="1"/>
          </p:cNvPicPr>
          <p:nvPr/>
        </p:nvPicPr>
        <p:blipFill rotWithShape="1">
          <a:blip r:embed="rId5"/>
          <a:srcRect l="2212" r="11092" b="-2"/>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spTree>
    <p:extLst>
      <p:ext uri="{BB962C8B-B14F-4D97-AF65-F5344CB8AC3E}">
        <p14:creationId xmlns:p14="http://schemas.microsoft.com/office/powerpoint/2010/main" val="27406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44" name="Rectangle 43">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pic>
        <p:nvPicPr>
          <p:cNvPr id="5" name="video Van Zutven 1">
            <a:hlinkClick r:id="" action="ppaction://media"/>
            <a:extLst>
              <a:ext uri="{FF2B5EF4-FFF2-40B4-BE49-F238E27FC236}">
                <a16:creationId xmlns:a16="http://schemas.microsoft.com/office/drawing/2014/main" id="{D8D4B377-C3AB-465A-BDD0-9A1DE7A7FE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85" y="704626"/>
            <a:ext cx="9016106" cy="5071559"/>
          </a:xfrm>
          <a:prstGeom prst="rect">
            <a:avLst/>
          </a:prstGeom>
        </p:spPr>
      </p:pic>
    </p:spTree>
    <p:extLst>
      <p:ext uri="{BB962C8B-B14F-4D97-AF65-F5344CB8AC3E}">
        <p14:creationId xmlns:p14="http://schemas.microsoft.com/office/powerpoint/2010/main" val="6868592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44" name="Rectangle 43">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pic>
        <p:nvPicPr>
          <p:cNvPr id="8" name="Zeer grote brand bij Van Zutven Feed Processing in Veghel (2)">
            <a:hlinkClick r:id="" action="ppaction://media"/>
            <a:extLst>
              <a:ext uri="{FF2B5EF4-FFF2-40B4-BE49-F238E27FC236}">
                <a16:creationId xmlns:a16="http://schemas.microsoft.com/office/drawing/2014/main" id="{6509E703-7C27-4137-85C9-FAAAF33697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9142" y="844475"/>
            <a:ext cx="8503323" cy="4783119"/>
          </a:xfrm>
          <a:prstGeom prst="rect">
            <a:avLst/>
          </a:prstGeom>
        </p:spPr>
      </p:pic>
    </p:spTree>
    <p:extLst>
      <p:ext uri="{BB962C8B-B14F-4D97-AF65-F5344CB8AC3E}">
        <p14:creationId xmlns:p14="http://schemas.microsoft.com/office/powerpoint/2010/main" val="15049578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44" name="Rectangle 43">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pic>
        <p:nvPicPr>
          <p:cNvPr id="7" name="video Van Zutven 2">
            <a:hlinkClick r:id="" action="ppaction://media"/>
            <a:extLst>
              <a:ext uri="{FF2B5EF4-FFF2-40B4-BE49-F238E27FC236}">
                <a16:creationId xmlns:a16="http://schemas.microsoft.com/office/drawing/2014/main" id="{04B1D22D-9C16-47C0-9A86-C200A17A50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28278" y="339107"/>
            <a:ext cx="3445978" cy="6265415"/>
          </a:xfrm>
          <a:prstGeom prst="rect">
            <a:avLst/>
          </a:prstGeom>
        </p:spPr>
      </p:pic>
    </p:spTree>
    <p:extLst>
      <p:ext uri="{BB962C8B-B14F-4D97-AF65-F5344CB8AC3E}">
        <p14:creationId xmlns:p14="http://schemas.microsoft.com/office/powerpoint/2010/main" val="33076111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0C625AC3-22F8-400B-B551-764979C92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65CC16C-9244-40EE-9E86-D285843027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5" name="Rectangle 24">
            <a:extLst>
              <a:ext uri="{FF2B5EF4-FFF2-40B4-BE49-F238E27FC236}">
                <a16:creationId xmlns:a16="http://schemas.microsoft.com/office/drawing/2014/main" id="{DB4CBE54-B954-4608-AE4C-A15BE277F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a:extLst>
              <a:ext uri="{FF2B5EF4-FFF2-40B4-BE49-F238E27FC236}">
                <a16:creationId xmlns:a16="http://schemas.microsoft.com/office/drawing/2014/main" id="{507F98F5-8C4A-4C1C-BA38-C3FD9DCEB9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664AA4E-B965-480E-B099-BA2930137CF8}"/>
              </a:ext>
            </a:extLst>
          </p:cNvPr>
          <p:cNvPicPr>
            <a:picLocks noChangeAspect="1"/>
          </p:cNvPicPr>
          <p:nvPr/>
        </p:nvPicPr>
        <p:blipFill rotWithShape="1">
          <a:blip r:embed="rId4"/>
          <a:srcRect l="23282" r="33922" b="1"/>
          <a:stretch/>
        </p:blipFill>
        <p:spPr>
          <a:xfrm>
            <a:off x="4828689" y="605381"/>
            <a:ext cx="3968749" cy="5564129"/>
          </a:xfrm>
          <a:custGeom>
            <a:avLst/>
            <a:gdLst>
              <a:gd name="connsiteX0" fmla="*/ 215900 w 5291666"/>
              <a:gd name="connsiteY0" fmla="*/ 0 h 5564129"/>
              <a:gd name="connsiteX1" fmla="*/ 5075766 w 5291666"/>
              <a:gd name="connsiteY1" fmla="*/ 0 h 5564129"/>
              <a:gd name="connsiteX2" fmla="*/ 5291666 w 5291666"/>
              <a:gd name="connsiteY2" fmla="*/ 215900 h 5564129"/>
              <a:gd name="connsiteX3" fmla="*/ 5291666 w 5291666"/>
              <a:gd name="connsiteY3" fmla="*/ 5348229 h 5564129"/>
              <a:gd name="connsiteX4" fmla="*/ 5075766 w 5291666"/>
              <a:gd name="connsiteY4" fmla="*/ 5564129 h 5564129"/>
              <a:gd name="connsiteX5" fmla="*/ 215900 w 5291666"/>
              <a:gd name="connsiteY5" fmla="*/ 5564129 h 5564129"/>
              <a:gd name="connsiteX6" fmla="*/ 0 w 5291666"/>
              <a:gd name="connsiteY6" fmla="*/ 5348229 h 5564129"/>
              <a:gd name="connsiteX7" fmla="*/ 0 w 5291666"/>
              <a:gd name="connsiteY7" fmla="*/ 215900 h 5564129"/>
              <a:gd name="connsiteX8" fmla="*/ 215900 w 5291666"/>
              <a:gd name="connsiteY8" fmla="*/ 0 h 556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66" h="5564129">
                <a:moveTo>
                  <a:pt x="215900" y="0"/>
                </a:moveTo>
                <a:lnTo>
                  <a:pt x="5075766" y="0"/>
                </a:lnTo>
                <a:cubicBezTo>
                  <a:pt x="5195004" y="0"/>
                  <a:pt x="5291666" y="96662"/>
                  <a:pt x="5291666" y="215900"/>
                </a:cubicBezTo>
                <a:lnTo>
                  <a:pt x="5291666" y="5348229"/>
                </a:lnTo>
                <a:cubicBezTo>
                  <a:pt x="5291666" y="5467467"/>
                  <a:pt x="5195004" y="5564129"/>
                  <a:pt x="5075766" y="5564129"/>
                </a:cubicBezTo>
                <a:lnTo>
                  <a:pt x="215900" y="5564129"/>
                </a:lnTo>
                <a:cubicBezTo>
                  <a:pt x="96662" y="5564129"/>
                  <a:pt x="0" y="5467467"/>
                  <a:pt x="0" y="5348229"/>
                </a:cubicBezTo>
                <a:lnTo>
                  <a:pt x="0" y="215900"/>
                </a:lnTo>
                <a:cubicBezTo>
                  <a:pt x="0" y="96662"/>
                  <a:pt x="96662" y="0"/>
                  <a:pt x="215900" y="0"/>
                </a:cubicBezTo>
                <a:close/>
              </a:path>
            </a:pathLst>
          </a:custGeom>
          <a:scene3d>
            <a:camera prst="orthographicFront"/>
            <a:lightRig rig="threePt" dir="t"/>
          </a:scene3d>
          <a:sp3d contourW="6350">
            <a:bevelT h="38100"/>
            <a:contourClr>
              <a:srgbClr val="C0C0C0"/>
            </a:contourClr>
          </a:sp3d>
        </p:spPr>
      </p:pic>
      <p:pic>
        <p:nvPicPr>
          <p:cNvPr id="7" name="Afbeelding 6">
            <a:extLst>
              <a:ext uri="{FF2B5EF4-FFF2-40B4-BE49-F238E27FC236}">
                <a16:creationId xmlns:a16="http://schemas.microsoft.com/office/drawing/2014/main" id="{26807B22-4CEC-4E31-B4FC-C955D1F9AAB0}"/>
              </a:ext>
            </a:extLst>
          </p:cNvPr>
          <p:cNvPicPr>
            <a:picLocks noChangeAspect="1"/>
          </p:cNvPicPr>
          <p:nvPr/>
        </p:nvPicPr>
        <p:blipFill rotWithShape="1">
          <a:blip r:embed="rId5"/>
          <a:srcRect l="33025" r="26497" b="2"/>
          <a:stretch/>
        </p:blipFill>
        <p:spPr>
          <a:xfrm>
            <a:off x="529441" y="643465"/>
            <a:ext cx="3968749" cy="5564129"/>
          </a:xfrm>
          <a:custGeom>
            <a:avLst/>
            <a:gdLst>
              <a:gd name="connsiteX0" fmla="*/ 215900 w 5291666"/>
              <a:gd name="connsiteY0" fmla="*/ 0 h 5564129"/>
              <a:gd name="connsiteX1" fmla="*/ 5075766 w 5291666"/>
              <a:gd name="connsiteY1" fmla="*/ 0 h 5564129"/>
              <a:gd name="connsiteX2" fmla="*/ 5291666 w 5291666"/>
              <a:gd name="connsiteY2" fmla="*/ 215900 h 5564129"/>
              <a:gd name="connsiteX3" fmla="*/ 5291666 w 5291666"/>
              <a:gd name="connsiteY3" fmla="*/ 5348229 h 5564129"/>
              <a:gd name="connsiteX4" fmla="*/ 5075766 w 5291666"/>
              <a:gd name="connsiteY4" fmla="*/ 5564129 h 5564129"/>
              <a:gd name="connsiteX5" fmla="*/ 215900 w 5291666"/>
              <a:gd name="connsiteY5" fmla="*/ 5564129 h 5564129"/>
              <a:gd name="connsiteX6" fmla="*/ 0 w 5291666"/>
              <a:gd name="connsiteY6" fmla="*/ 5348229 h 5564129"/>
              <a:gd name="connsiteX7" fmla="*/ 0 w 5291666"/>
              <a:gd name="connsiteY7" fmla="*/ 215900 h 5564129"/>
              <a:gd name="connsiteX8" fmla="*/ 215900 w 5291666"/>
              <a:gd name="connsiteY8" fmla="*/ 0 h 556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66" h="5564129">
                <a:moveTo>
                  <a:pt x="215900" y="0"/>
                </a:moveTo>
                <a:lnTo>
                  <a:pt x="5075766" y="0"/>
                </a:lnTo>
                <a:cubicBezTo>
                  <a:pt x="5195004" y="0"/>
                  <a:pt x="5291666" y="96662"/>
                  <a:pt x="5291666" y="215900"/>
                </a:cubicBezTo>
                <a:lnTo>
                  <a:pt x="5291666" y="5348229"/>
                </a:lnTo>
                <a:cubicBezTo>
                  <a:pt x="5291666" y="5467467"/>
                  <a:pt x="5195004" y="5564129"/>
                  <a:pt x="5075766" y="5564129"/>
                </a:cubicBezTo>
                <a:lnTo>
                  <a:pt x="215900" y="5564129"/>
                </a:lnTo>
                <a:cubicBezTo>
                  <a:pt x="96662" y="5564129"/>
                  <a:pt x="0" y="5467467"/>
                  <a:pt x="0" y="5348229"/>
                </a:cubicBezTo>
                <a:lnTo>
                  <a:pt x="0" y="215900"/>
                </a:lnTo>
                <a:cubicBezTo>
                  <a:pt x="0" y="96662"/>
                  <a:pt x="96662" y="0"/>
                  <a:pt x="215900" y="0"/>
                </a:cubicBezTo>
                <a:close/>
              </a:path>
            </a:pathLst>
          </a:custGeom>
          <a:scene3d>
            <a:camera prst="orthographicFront"/>
            <a:lightRig rig="threePt" dir="t"/>
          </a:scene3d>
          <a:sp3d contourW="6350">
            <a:bevelT h="38100"/>
            <a:contourClr>
              <a:srgbClr val="C0C0C0"/>
            </a:contourClr>
          </a:sp3d>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spTree>
    <p:extLst>
      <p:ext uri="{BB962C8B-B14F-4D97-AF65-F5344CB8AC3E}">
        <p14:creationId xmlns:p14="http://schemas.microsoft.com/office/powerpoint/2010/main" val="3249956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4"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98" name="Rectangle 97">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3132837-416D-40EC-B751-2F8A76B99332}"/>
              </a:ext>
            </a:extLst>
          </p:cNvPr>
          <p:cNvPicPr>
            <a:picLocks noChangeAspect="1"/>
          </p:cNvPicPr>
          <p:nvPr/>
        </p:nvPicPr>
        <p:blipFill>
          <a:blip r:embed="rId4"/>
          <a:stretch>
            <a:fillRect/>
          </a:stretch>
        </p:blipFill>
        <p:spPr>
          <a:xfrm>
            <a:off x="3136956" y="4262444"/>
            <a:ext cx="5888709" cy="248797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02" name="Picture 101">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1955" y="0"/>
            <a:ext cx="9143999" cy="3053351"/>
          </a:xfrm>
          <a:prstGeom prst="rect">
            <a:avLst/>
          </a:prstGeom>
        </p:spPr>
      </p:pic>
      <p:pic>
        <p:nvPicPr>
          <p:cNvPr id="104" name="Picture 103">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6375325" y="3191932"/>
            <a:ext cx="2764763" cy="3666067"/>
          </a:xfrm>
          <a:prstGeom prst="rect">
            <a:avLst/>
          </a:prstGeom>
        </p:spPr>
      </p:pic>
      <p:sp>
        <p:nvSpPr>
          <p:cNvPr id="16" name="Tijdelijke aanduiding voor inhoud 4">
            <a:extLst>
              <a:ext uri="{FF2B5EF4-FFF2-40B4-BE49-F238E27FC236}">
                <a16:creationId xmlns:a16="http://schemas.microsoft.com/office/drawing/2014/main" id="{DFAA7735-6AD3-4472-A137-5FFA801FCBC3}"/>
              </a:ext>
            </a:extLst>
          </p:cNvPr>
          <p:cNvSpPr txBox="1">
            <a:spLocks/>
          </p:cNvSpPr>
          <p:nvPr/>
        </p:nvSpPr>
        <p:spPr>
          <a:xfrm>
            <a:off x="128588" y="1386875"/>
            <a:ext cx="8967003" cy="4296965"/>
          </a:xfrm>
          <a:prstGeom prst="rect">
            <a:avLst/>
          </a:prstGeom>
        </p:spPr>
        <p:txBody>
          <a:bodyPr vert="horz" lIns="68580" tIns="34290" rIns="68580" bIns="3429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685800">
              <a:spcBef>
                <a:spcPts val="0"/>
              </a:spcBef>
              <a:spcAft>
                <a:spcPts val="0"/>
              </a:spcAft>
            </a:pPr>
            <a:endParaRPr lang="en-US" sz="1800" cap="all" dirty="0">
              <a:solidFill>
                <a:schemeClr val="tx1"/>
              </a:solidFill>
            </a:endParaRPr>
          </a:p>
        </p:txBody>
      </p:sp>
      <p:sp>
        <p:nvSpPr>
          <p:cNvPr id="20" name="Titel 1">
            <a:extLst>
              <a:ext uri="{FF2B5EF4-FFF2-40B4-BE49-F238E27FC236}">
                <a16:creationId xmlns:a16="http://schemas.microsoft.com/office/drawing/2014/main" id="{EBE3F85B-C726-47EB-A1B6-1D51352C25B8}"/>
              </a:ext>
            </a:extLst>
          </p:cNvPr>
          <p:cNvSpPr>
            <a:spLocks noGrp="1"/>
          </p:cNvSpPr>
          <p:nvPr>
            <p:ph type="title"/>
          </p:nvPr>
        </p:nvSpPr>
        <p:spPr>
          <a:xfrm>
            <a:off x="4120181" y="169406"/>
            <a:ext cx="5045336" cy="944897"/>
          </a:xfrm>
        </p:spPr>
        <p:txBody>
          <a:bodyPr vert="horz" lIns="68580" tIns="34290" rIns="68580" bIns="34290" rtlCol="0" anchor="ctr">
            <a:normAutofit fontScale="90000"/>
          </a:bodyPr>
          <a:lstStyle/>
          <a:p>
            <a:r>
              <a:rPr lang="en-US" sz="3200" b="1" dirty="0"/>
              <a:t>“… en </a:t>
            </a:r>
            <a:r>
              <a:rPr lang="en-US" sz="3200" b="1" dirty="0" err="1"/>
              <a:t>toen</a:t>
            </a:r>
            <a:r>
              <a:rPr lang="en-US" sz="3200" b="1" dirty="0"/>
              <a:t> was </a:t>
            </a:r>
            <a:r>
              <a:rPr lang="en-US" sz="3200" b="1" dirty="0" err="1"/>
              <a:t>er</a:t>
            </a:r>
            <a:r>
              <a:rPr lang="en-US" sz="3200" b="1" dirty="0"/>
              <a:t> brand”:</a:t>
            </a:r>
          </a:p>
        </p:txBody>
      </p:sp>
      <p:sp>
        <p:nvSpPr>
          <p:cNvPr id="21" name="Tijdelijke aanduiding voor inhoud 4">
            <a:extLst>
              <a:ext uri="{FF2B5EF4-FFF2-40B4-BE49-F238E27FC236}">
                <a16:creationId xmlns:a16="http://schemas.microsoft.com/office/drawing/2014/main" id="{4880FC8A-8D2E-46E3-87B0-88C5E1DB2CD7}"/>
              </a:ext>
            </a:extLst>
          </p:cNvPr>
          <p:cNvSpPr txBox="1">
            <a:spLocks/>
          </p:cNvSpPr>
          <p:nvPr/>
        </p:nvSpPr>
        <p:spPr>
          <a:xfrm>
            <a:off x="4362226" y="983907"/>
            <a:ext cx="4566620" cy="4970033"/>
          </a:xfrm>
          <a:prstGeom prst="rect">
            <a:avLst/>
          </a:prstGeom>
        </p:spPr>
        <p:txBody>
          <a:bodyPr vert="horz" lIns="91440" tIns="45720" rIns="91440" bIns="45720" rtlCol="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indent="-228600" defTabSz="914400">
              <a:lnSpc>
                <a:spcPct val="110000"/>
              </a:lnSpc>
              <a:spcBef>
                <a:spcPts val="0"/>
              </a:spcBef>
              <a:buFont typeface="Arial" panose="020B0604020202020204" pitchFamily="34" charset="0"/>
              <a:buChar char="•"/>
            </a:pPr>
            <a:r>
              <a:rPr lang="en-US" sz="1800" cap="all" dirty="0">
                <a:solidFill>
                  <a:schemeClr val="tx1"/>
                </a:solidFill>
              </a:rPr>
              <a:t>Even </a:t>
            </a:r>
            <a:r>
              <a:rPr lang="en-US" sz="1800" cap="all" dirty="0" err="1">
                <a:solidFill>
                  <a:schemeClr val="tx1"/>
                </a:solidFill>
              </a:rPr>
              <a:t>voorstellen</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a:solidFill>
                  <a:schemeClr val="tx1"/>
                </a:solidFill>
              </a:rPr>
              <a:t>31-5-2017: De brand</a:t>
            </a:r>
          </a:p>
          <a:p>
            <a:pPr indent="-228600" defTabSz="914400">
              <a:lnSpc>
                <a:spcPct val="110000"/>
              </a:lnSpc>
              <a:spcBef>
                <a:spcPts val="0"/>
              </a:spcBef>
              <a:buFont typeface="Arial" panose="020B0604020202020204" pitchFamily="34" charset="0"/>
              <a:buChar char="•"/>
            </a:pPr>
            <a:r>
              <a:rPr lang="en-US" sz="1800" cap="all" dirty="0">
                <a:solidFill>
                  <a:schemeClr val="tx1"/>
                </a:solidFill>
              </a:rPr>
              <a:t>De </a:t>
            </a:r>
            <a:r>
              <a:rPr lang="en-US" sz="1800" cap="all" dirty="0" err="1">
                <a:solidFill>
                  <a:schemeClr val="tx1"/>
                </a:solidFill>
              </a:rPr>
              <a:t>momenten</a:t>
            </a:r>
            <a:r>
              <a:rPr lang="en-US" sz="1800" cap="all" dirty="0">
                <a:solidFill>
                  <a:schemeClr val="tx1"/>
                </a:solidFill>
              </a:rPr>
              <a:t> </a:t>
            </a:r>
            <a:r>
              <a:rPr lang="en-US" sz="1800" cap="all" dirty="0" err="1">
                <a:solidFill>
                  <a:schemeClr val="tx1"/>
                </a:solidFill>
              </a:rPr>
              <a:t>erna</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a:solidFill>
                  <a:schemeClr val="tx1"/>
                </a:solidFill>
              </a:rPr>
              <a:t>Wat </a:t>
            </a:r>
            <a:r>
              <a:rPr lang="en-US" sz="1800" cap="all" dirty="0" err="1">
                <a:solidFill>
                  <a:schemeClr val="tx1"/>
                </a:solidFill>
              </a:rPr>
              <a:t>doet</a:t>
            </a:r>
            <a:r>
              <a:rPr lang="en-US" sz="1800" cap="all" dirty="0">
                <a:solidFill>
                  <a:schemeClr val="tx1"/>
                </a:solidFill>
              </a:rPr>
              <a:t> </a:t>
            </a:r>
            <a:r>
              <a:rPr lang="en-US" sz="1800" cap="all" dirty="0" err="1">
                <a:solidFill>
                  <a:schemeClr val="tx1"/>
                </a:solidFill>
              </a:rPr>
              <a:t>een</a:t>
            </a:r>
            <a:r>
              <a:rPr lang="en-US" sz="1800" cap="all" dirty="0">
                <a:solidFill>
                  <a:schemeClr val="tx1"/>
                </a:solidFill>
              </a:rPr>
              <a:t> brand met </a:t>
            </a:r>
            <a:r>
              <a:rPr lang="en-US" sz="1800" cap="all" dirty="0" err="1">
                <a:solidFill>
                  <a:schemeClr val="tx1"/>
                </a:solidFill>
              </a:rPr>
              <a:t>jezelf</a:t>
            </a:r>
            <a:r>
              <a:rPr lang="en-US" sz="1800" cap="all" dirty="0">
                <a:solidFill>
                  <a:schemeClr val="tx1"/>
                </a:solidFill>
              </a:rPr>
              <a:t> </a:t>
            </a:r>
            <a:r>
              <a:rPr lang="en-US" sz="1800" cap="all" dirty="0" err="1">
                <a:solidFill>
                  <a:schemeClr val="tx1"/>
                </a:solidFill>
              </a:rPr>
              <a:t>als</a:t>
            </a:r>
            <a:r>
              <a:rPr lang="en-US" sz="1800" cap="all" dirty="0">
                <a:solidFill>
                  <a:schemeClr val="tx1"/>
                </a:solidFill>
              </a:rPr>
              <a:t> </a:t>
            </a:r>
            <a:r>
              <a:rPr lang="en-US" sz="1800" cap="all" dirty="0" err="1">
                <a:solidFill>
                  <a:schemeClr val="tx1"/>
                </a:solidFill>
              </a:rPr>
              <a:t>ondernemer</a:t>
            </a:r>
            <a:r>
              <a:rPr lang="en-US" sz="1800" cap="all" dirty="0">
                <a:solidFill>
                  <a:schemeClr val="tx1"/>
                </a:solidFill>
              </a:rPr>
              <a:t> / je </a:t>
            </a:r>
            <a:r>
              <a:rPr lang="en-US" sz="1800" cap="all" dirty="0" err="1">
                <a:solidFill>
                  <a:schemeClr val="tx1"/>
                </a:solidFill>
              </a:rPr>
              <a:t>gezien</a:t>
            </a:r>
            <a:r>
              <a:rPr lang="en-US" sz="1800" cap="all" dirty="0">
                <a:solidFill>
                  <a:schemeClr val="tx1"/>
                </a:solidFill>
              </a:rPr>
              <a:t> / </a:t>
            </a:r>
            <a:r>
              <a:rPr lang="en-US" sz="1800" cap="all" dirty="0" err="1">
                <a:solidFill>
                  <a:schemeClr val="tx1"/>
                </a:solidFill>
              </a:rPr>
              <a:t>personeel</a:t>
            </a:r>
            <a:r>
              <a:rPr lang="en-US" sz="1800" cap="all" dirty="0">
                <a:solidFill>
                  <a:schemeClr val="tx1"/>
                </a:solidFill>
              </a:rPr>
              <a:t> / de </a:t>
            </a:r>
            <a:r>
              <a:rPr lang="en-US" sz="1800" cap="all" dirty="0" err="1">
                <a:solidFill>
                  <a:schemeClr val="tx1"/>
                </a:solidFill>
              </a:rPr>
              <a:t>omgeving</a:t>
            </a:r>
            <a:r>
              <a:rPr lang="en-US" sz="1800" cap="all" dirty="0">
                <a:solidFill>
                  <a:schemeClr val="tx1"/>
                </a:solidFill>
              </a:rPr>
              <a:t>?</a:t>
            </a:r>
          </a:p>
          <a:p>
            <a:pPr indent="-228600" defTabSz="914400">
              <a:lnSpc>
                <a:spcPct val="110000"/>
              </a:lnSpc>
              <a:spcBef>
                <a:spcPts val="0"/>
              </a:spcBef>
              <a:buFont typeface="Arial" panose="020B0604020202020204" pitchFamily="34" charset="0"/>
              <a:buChar char="•"/>
            </a:pPr>
            <a:r>
              <a:rPr lang="en-US" sz="1800" cap="all" dirty="0">
                <a:solidFill>
                  <a:schemeClr val="tx1"/>
                </a:solidFill>
              </a:rPr>
              <a:t>De </a:t>
            </a:r>
            <a:r>
              <a:rPr lang="en-US" sz="1800" cap="all" dirty="0" err="1">
                <a:solidFill>
                  <a:schemeClr val="tx1"/>
                </a:solidFill>
              </a:rPr>
              <a:t>nieuwbouw</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a:solidFill>
                  <a:schemeClr val="tx1"/>
                </a:solidFill>
              </a:rPr>
              <a:t>Anders </a:t>
            </a:r>
            <a:r>
              <a:rPr lang="en-US" sz="1800" cap="all" dirty="0" err="1">
                <a:solidFill>
                  <a:schemeClr val="tx1"/>
                </a:solidFill>
              </a:rPr>
              <a:t>kijken</a:t>
            </a:r>
            <a:r>
              <a:rPr lang="en-US" sz="1800" cap="all" dirty="0">
                <a:solidFill>
                  <a:schemeClr val="tx1"/>
                </a:solidFill>
              </a:rPr>
              <a:t> </a:t>
            </a:r>
            <a:r>
              <a:rPr lang="en-US" sz="1800" cap="all" dirty="0" err="1">
                <a:solidFill>
                  <a:schemeClr val="tx1"/>
                </a:solidFill>
              </a:rPr>
              <a:t>naar</a:t>
            </a:r>
            <a:r>
              <a:rPr lang="en-US" sz="1800" cap="all" dirty="0">
                <a:solidFill>
                  <a:schemeClr val="tx1"/>
                </a:solidFill>
              </a:rPr>
              <a:t> (brand)</a:t>
            </a:r>
            <a:r>
              <a:rPr lang="en-US" sz="1800" cap="all" dirty="0" err="1">
                <a:solidFill>
                  <a:schemeClr val="tx1"/>
                </a:solidFill>
              </a:rPr>
              <a:t>veiligheid</a:t>
            </a:r>
            <a:endParaRPr lang="en-US" sz="1800" cap="all" dirty="0">
              <a:solidFill>
                <a:schemeClr val="tx1"/>
              </a:solidFill>
            </a:endParaRPr>
          </a:p>
          <a:p>
            <a:pPr indent="-228600" defTabSz="914400">
              <a:lnSpc>
                <a:spcPct val="110000"/>
              </a:lnSpc>
              <a:spcBef>
                <a:spcPts val="0"/>
              </a:spcBef>
              <a:buFont typeface="Arial" panose="020B0604020202020204" pitchFamily="34" charset="0"/>
              <a:buChar char="•"/>
            </a:pPr>
            <a:r>
              <a:rPr lang="en-US" sz="1800" cap="all" dirty="0" err="1">
                <a:solidFill>
                  <a:schemeClr val="tx1"/>
                </a:solidFill>
              </a:rPr>
              <a:t>Leerpunten</a:t>
            </a:r>
            <a:r>
              <a:rPr lang="en-US" sz="1800" cap="all" dirty="0">
                <a:solidFill>
                  <a:schemeClr val="tx1"/>
                </a:solidFill>
              </a:rPr>
              <a:t>  </a:t>
            </a:r>
          </a:p>
        </p:txBody>
      </p:sp>
      <p:pic>
        <p:nvPicPr>
          <p:cNvPr id="8" name="Afbeelding 7">
            <a:extLst>
              <a:ext uri="{FF2B5EF4-FFF2-40B4-BE49-F238E27FC236}">
                <a16:creationId xmlns:a16="http://schemas.microsoft.com/office/drawing/2014/main" id="{679C1D48-CE29-408F-8943-DC384A6A4B96}"/>
              </a:ext>
            </a:extLst>
          </p:cNvPr>
          <p:cNvPicPr>
            <a:picLocks noChangeAspect="1"/>
          </p:cNvPicPr>
          <p:nvPr/>
        </p:nvPicPr>
        <p:blipFill>
          <a:blip r:embed="rId5"/>
          <a:stretch>
            <a:fillRect/>
          </a:stretch>
        </p:blipFill>
        <p:spPr>
          <a:xfrm>
            <a:off x="0" y="-1"/>
            <a:ext cx="4188315" cy="2511770"/>
          </a:xfrm>
          <a:prstGeom prst="rect">
            <a:avLst/>
          </a:prstGeom>
        </p:spPr>
      </p:pic>
      <p:pic>
        <p:nvPicPr>
          <p:cNvPr id="9" name="Afbeelding 8">
            <a:extLst>
              <a:ext uri="{FF2B5EF4-FFF2-40B4-BE49-F238E27FC236}">
                <a16:creationId xmlns:a16="http://schemas.microsoft.com/office/drawing/2014/main" id="{18FB3A17-BC04-4442-B070-EF78770C9B2E}"/>
              </a:ext>
            </a:extLst>
          </p:cNvPr>
          <p:cNvPicPr>
            <a:picLocks noChangeAspect="1"/>
          </p:cNvPicPr>
          <p:nvPr/>
        </p:nvPicPr>
        <p:blipFill>
          <a:blip r:embed="rId6"/>
          <a:stretch>
            <a:fillRect/>
          </a:stretch>
        </p:blipFill>
        <p:spPr>
          <a:xfrm>
            <a:off x="21630" y="2834499"/>
            <a:ext cx="3992026" cy="1226513"/>
          </a:xfrm>
          <a:prstGeom prst="rect">
            <a:avLst/>
          </a:prstGeom>
        </p:spPr>
      </p:pic>
      <p:pic>
        <p:nvPicPr>
          <p:cNvPr id="11" name="Afbeelding 10">
            <a:extLst>
              <a:ext uri="{FF2B5EF4-FFF2-40B4-BE49-F238E27FC236}">
                <a16:creationId xmlns:a16="http://schemas.microsoft.com/office/drawing/2014/main" id="{A7995B11-0CC3-4B3D-BA45-506A0340F052}"/>
              </a:ext>
            </a:extLst>
          </p:cNvPr>
          <p:cNvPicPr>
            <a:picLocks noChangeAspect="1"/>
          </p:cNvPicPr>
          <p:nvPr/>
        </p:nvPicPr>
        <p:blipFill>
          <a:blip r:embed="rId7"/>
          <a:stretch>
            <a:fillRect/>
          </a:stretch>
        </p:blipFill>
        <p:spPr>
          <a:xfrm>
            <a:off x="0" y="4465279"/>
            <a:ext cx="2978890" cy="1858528"/>
          </a:xfrm>
          <a:prstGeom prst="rect">
            <a:avLst/>
          </a:prstGeom>
        </p:spPr>
      </p:pic>
    </p:spTree>
    <p:extLst>
      <p:ext uri="{BB962C8B-B14F-4D97-AF65-F5344CB8AC3E}">
        <p14:creationId xmlns:p14="http://schemas.microsoft.com/office/powerpoint/2010/main" val="85654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Cijfers</a:t>
            </a:r>
            <a:endParaRPr lang="nl-NL" dirty="0"/>
          </a:p>
        </p:txBody>
      </p:sp>
      <p:sp>
        <p:nvSpPr>
          <p:cNvPr id="2" name="Tijdelijke aanduiding voor inhoud 1"/>
          <p:cNvSpPr>
            <a:spLocks noGrp="1"/>
          </p:cNvSpPr>
          <p:nvPr>
            <p:ph idx="1"/>
          </p:nvPr>
        </p:nvSpPr>
        <p:spPr/>
        <p:txBody>
          <a:bodyPr/>
          <a:lstStyle/>
          <a:p>
            <a:r>
              <a:rPr lang="nl-NL" dirty="0"/>
              <a:t>130 Branden per jaar &gt; schade één miljoen</a:t>
            </a:r>
          </a:p>
          <a:p>
            <a:pPr marL="0" indent="0">
              <a:buNone/>
            </a:pPr>
            <a:endParaRPr lang="nl-NL" dirty="0"/>
          </a:p>
          <a:p>
            <a:r>
              <a:rPr lang="nl-NL" dirty="0"/>
              <a:t>20% 	Brandstichting</a:t>
            </a:r>
          </a:p>
          <a:p>
            <a:r>
              <a:rPr lang="nl-NL" dirty="0"/>
              <a:t>30% 	Werkzaamheden</a:t>
            </a:r>
          </a:p>
          <a:p>
            <a:r>
              <a:rPr lang="nl-NL" dirty="0"/>
              <a:t>30% 	Electrische oorzaak</a:t>
            </a:r>
          </a:p>
        </p:txBody>
      </p:sp>
    </p:spTree>
    <p:extLst>
      <p:ext uri="{BB962C8B-B14F-4D97-AF65-F5344CB8AC3E}">
        <p14:creationId xmlns:p14="http://schemas.microsoft.com/office/powerpoint/2010/main" val="303119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sz="4000" dirty="0" err="1"/>
              <a:t>Voldoen</a:t>
            </a:r>
            <a:r>
              <a:rPr lang="en-US" sz="4000" dirty="0"/>
              <a:t> </a:t>
            </a:r>
            <a:r>
              <a:rPr lang="en-US" sz="4000" dirty="0" err="1"/>
              <a:t>aan</a:t>
            </a:r>
            <a:r>
              <a:rPr lang="en-US" sz="4000" dirty="0"/>
              <a:t> wet of </a:t>
            </a:r>
            <a:r>
              <a:rPr lang="en-US" sz="4000" dirty="0" err="1"/>
              <a:t>nagedacht</a:t>
            </a:r>
            <a:r>
              <a:rPr lang="en-US" sz="4000" dirty="0"/>
              <a:t> </a:t>
            </a:r>
            <a:br>
              <a:rPr lang="en-US" dirty="0"/>
            </a:br>
            <a:r>
              <a:rPr lang="en-US" dirty="0"/>
              <a:t> </a:t>
            </a:r>
            <a:endParaRPr lang="nl-NL" dirty="0"/>
          </a:p>
        </p:txBody>
      </p:sp>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278467" y="2360520"/>
            <a:ext cx="5192002" cy="346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60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8467" y="2321683"/>
            <a:ext cx="6132527" cy="4085797"/>
          </a:xfrm>
        </p:spPr>
      </p:pic>
      <p:sp>
        <p:nvSpPr>
          <p:cNvPr id="3" name="Titel 2"/>
          <p:cNvSpPr>
            <a:spLocks noGrp="1"/>
          </p:cNvSpPr>
          <p:nvPr>
            <p:ph type="title"/>
          </p:nvPr>
        </p:nvSpPr>
        <p:spPr>
          <a:xfrm>
            <a:off x="1004935" y="1210737"/>
            <a:ext cx="7681865" cy="936000"/>
          </a:xfrm>
        </p:spPr>
        <p:txBody>
          <a:bodyPr>
            <a:normAutofit/>
          </a:bodyPr>
          <a:lstStyle/>
          <a:p>
            <a:r>
              <a:rPr lang="en-US" sz="2800" dirty="0" err="1"/>
              <a:t>Industriebrand</a:t>
            </a:r>
            <a:r>
              <a:rPr lang="en-US" sz="2800" dirty="0"/>
              <a:t> en de </a:t>
            </a:r>
            <a:r>
              <a:rPr lang="en-US" sz="2800" dirty="0" err="1"/>
              <a:t>voorspelbare</a:t>
            </a:r>
            <a:r>
              <a:rPr lang="en-US" sz="2800" dirty="0"/>
              <a:t> </a:t>
            </a:r>
            <a:r>
              <a:rPr lang="en-US" sz="2800" dirty="0" err="1"/>
              <a:t>afloop</a:t>
            </a:r>
            <a:endParaRPr lang="nl-NL" sz="2800" dirty="0"/>
          </a:p>
        </p:txBody>
      </p:sp>
    </p:spTree>
    <p:extLst>
      <p:ext uri="{BB962C8B-B14F-4D97-AF65-F5344CB8AC3E}">
        <p14:creationId xmlns:p14="http://schemas.microsoft.com/office/powerpoint/2010/main" val="47992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dirty="0"/>
          </a:p>
          <a:p>
            <a:endParaRPr lang="nl-NL" dirty="0"/>
          </a:p>
        </p:txBody>
      </p:sp>
      <p:sp>
        <p:nvSpPr>
          <p:cNvPr id="3" name="Titel 2"/>
          <p:cNvSpPr>
            <a:spLocks noGrp="1"/>
          </p:cNvSpPr>
          <p:nvPr>
            <p:ph type="title"/>
          </p:nvPr>
        </p:nvSpPr>
        <p:spPr/>
        <p:txBody>
          <a:bodyPr/>
          <a:lstStyle/>
          <a:p>
            <a:r>
              <a:rPr lang="nl-NL" dirty="0"/>
              <a:t>Oorzaak 1 </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67" y="2146737"/>
            <a:ext cx="5347337" cy="3558410"/>
          </a:xfrm>
          <a:prstGeom prst="rect">
            <a:avLst/>
          </a:prstGeom>
        </p:spPr>
      </p:pic>
    </p:spTree>
    <p:extLst>
      <p:ext uri="{BB962C8B-B14F-4D97-AF65-F5344CB8AC3E}">
        <p14:creationId xmlns:p14="http://schemas.microsoft.com/office/powerpoint/2010/main" val="362104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8467" y="2146737"/>
            <a:ext cx="6580500" cy="3700463"/>
          </a:xfrm>
        </p:spPr>
      </p:pic>
      <p:sp>
        <p:nvSpPr>
          <p:cNvPr id="3" name="Titel 2"/>
          <p:cNvSpPr>
            <a:spLocks noGrp="1"/>
          </p:cNvSpPr>
          <p:nvPr>
            <p:ph type="title"/>
          </p:nvPr>
        </p:nvSpPr>
        <p:spPr/>
        <p:txBody>
          <a:bodyPr/>
          <a:lstStyle/>
          <a:p>
            <a:r>
              <a:rPr lang="nl-NL" dirty="0"/>
              <a:t>Oorzaak 2 </a:t>
            </a:r>
          </a:p>
        </p:txBody>
      </p:sp>
    </p:spTree>
    <p:extLst>
      <p:ext uri="{BB962C8B-B14F-4D97-AF65-F5344CB8AC3E}">
        <p14:creationId xmlns:p14="http://schemas.microsoft.com/office/powerpoint/2010/main" val="4165583738"/>
      </p:ext>
    </p:extLst>
  </p:cSld>
  <p:clrMapOvr>
    <a:masterClrMapping/>
  </p:clrMapOvr>
</p:sld>
</file>

<file path=ppt/theme/theme1.xml><?xml version="1.0" encoding="utf-8"?>
<a:theme xmlns:a="http://schemas.openxmlformats.org/drawingml/2006/main" name="BBN Powerpoin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Gemeente Meierijstad">
      <a:dk1>
        <a:sysClr val="windowText" lastClr="000000"/>
      </a:dk1>
      <a:lt1>
        <a:sysClr val="window" lastClr="FFFFFF"/>
      </a:lt1>
      <a:dk2>
        <a:srgbClr val="C6DD9B"/>
      </a:dk2>
      <a:lt2>
        <a:srgbClr val="C9E4F5"/>
      </a:lt2>
      <a:accent1>
        <a:srgbClr val="4BA6DF"/>
      </a:accent1>
      <a:accent2>
        <a:srgbClr val="24515F"/>
      </a:accent2>
      <a:accent3>
        <a:srgbClr val="8EBB38"/>
      </a:accent3>
      <a:accent4>
        <a:srgbClr val="C9E4F5"/>
      </a:accent4>
      <a:accent5>
        <a:srgbClr val="B6C5CA"/>
      </a:accent5>
      <a:accent6>
        <a:srgbClr val="DDEAC3"/>
      </a:accent6>
      <a:hlink>
        <a:srgbClr val="4BA6DF"/>
      </a:hlink>
      <a:folHlink>
        <a:srgbClr val="24515F"/>
      </a:folHlink>
    </a:clrScheme>
    <a:fontScheme name="Gemeente Meierijstad">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1" id="{10BCA24D-B79C-47E8-8EB1-4EE549628054}" vid="{341698DF-14C8-4C6A-993D-89D196B64750}"/>
    </a:ext>
  </a:extLst>
</a:theme>
</file>

<file path=ppt/theme/theme3.xml><?xml version="1.0" encoding="utf-8"?>
<a:theme xmlns:a="http://schemas.openxmlformats.org/drawingml/2006/main" name="NP sjabloon 2010-2013">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12700">
          <a:noFill/>
          <a:miter lim="800000"/>
          <a:headEnd/>
          <a:tailEnd/>
        </a:ln>
        <a:effectLst>
          <a:outerShdw blurRad="635000" dist="254000" dir="2700000" algn="ctr" rotWithShape="0">
            <a:srgbClr val="D9E3ED"/>
          </a:outerShdw>
        </a:effectLst>
      </a:spPr>
      <a:bodyPr lIns="540000" anchor="ctr"/>
      <a:lstStyle>
        <a:defPPr eaLnBrk="1" hangingPunct="1">
          <a:spcBef>
            <a:spcPct val="50000"/>
          </a:spcBef>
          <a:defRPr sz="9600" b="1" dirty="0" smtClean="0">
            <a:solidFill>
              <a:srgbClr val="004682"/>
            </a:solidFill>
            <a:latin typeface="Arial" charset="0"/>
          </a:defRPr>
        </a:defPPr>
      </a:lstStyle>
    </a:txDef>
  </a:objectDefaults>
  <a:extraClrSchemeLst/>
</a:theme>
</file>

<file path=ppt/theme/theme4.xml><?xml version="1.0" encoding="utf-8"?>
<a:theme xmlns:a="http://schemas.openxmlformats.org/drawingml/2006/main" name="Druppel">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760DC2F090F640A926DEC5D43BC398" ma:contentTypeVersion="11" ma:contentTypeDescription="Een nieuw document maken." ma:contentTypeScope="" ma:versionID="54a01c52a79264ee6b69e33c78fec81e">
  <xsd:schema xmlns:xsd="http://www.w3.org/2001/XMLSchema" xmlns:xs="http://www.w3.org/2001/XMLSchema" xmlns:p="http://schemas.microsoft.com/office/2006/metadata/properties" xmlns:ns3="1ea72a12-9073-4857-9cdd-8730886f8e72" xmlns:ns4="6947beb2-983a-4afb-9521-4a10f262ae28" targetNamespace="http://schemas.microsoft.com/office/2006/metadata/properties" ma:root="true" ma:fieldsID="86db127e759d8c572788302c03b70251" ns3:_="" ns4:_="">
    <xsd:import namespace="1ea72a12-9073-4857-9cdd-8730886f8e72"/>
    <xsd:import namespace="6947beb2-983a-4afb-9521-4a10f262ae28"/>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a72a12-9073-4857-9cdd-8730886f8e72"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47beb2-983a-4afb-9521-4a10f262ae2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F3E019-1BF3-4377-A3B2-38D480676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a72a12-9073-4857-9cdd-8730886f8e72"/>
    <ds:schemaRef ds:uri="6947beb2-983a-4afb-9521-4a10f262a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684B0-8D01-4BC6-B10C-208FDE08C0E3}">
  <ds:schemaRefs>
    <ds:schemaRef ds:uri="http://schemas.microsoft.com/sharepoint/v3/contenttype/forms"/>
  </ds:schemaRefs>
</ds:datastoreItem>
</file>

<file path=customXml/itemProps3.xml><?xml version="1.0" encoding="utf-8"?>
<ds:datastoreItem xmlns:ds="http://schemas.openxmlformats.org/officeDocument/2006/customXml" ds:itemID="{133B5173-FC47-45A0-9654-868DAF142F01}">
  <ds:schemaRefs>
    <ds:schemaRef ds:uri="1ea72a12-9073-4857-9cdd-8730886f8e72"/>
    <ds:schemaRef ds:uri="6947beb2-983a-4afb-9521-4a10f262ae2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BBN Powerpoint</Template>
  <TotalTime>1502</TotalTime>
  <Words>1779</Words>
  <Application>Microsoft Office PowerPoint</Application>
  <PresentationFormat>Diavoorstelling (4:3)</PresentationFormat>
  <Paragraphs>441</Paragraphs>
  <Slides>49</Slides>
  <Notes>19</Notes>
  <HiddenSlides>0</HiddenSlides>
  <MMClips>3</MMClips>
  <ScaleCrop>false</ScaleCrop>
  <HeadingPairs>
    <vt:vector size="6" baseType="variant">
      <vt:variant>
        <vt:lpstr>Gebruikte lettertypen</vt:lpstr>
      </vt:variant>
      <vt:variant>
        <vt:i4>9</vt:i4>
      </vt:variant>
      <vt:variant>
        <vt:lpstr>Thema</vt:lpstr>
      </vt:variant>
      <vt:variant>
        <vt:i4>4</vt:i4>
      </vt:variant>
      <vt:variant>
        <vt:lpstr>Diatitels</vt:lpstr>
      </vt:variant>
      <vt:variant>
        <vt:i4>49</vt:i4>
      </vt:variant>
    </vt:vector>
  </HeadingPairs>
  <TitlesOfParts>
    <vt:vector size="62" baseType="lpstr">
      <vt:lpstr>Arial</vt:lpstr>
      <vt:lpstr>Calibri</vt:lpstr>
      <vt:lpstr>Courier New</vt:lpstr>
      <vt:lpstr>Gill Sans Light</vt:lpstr>
      <vt:lpstr>Tahoma</vt:lpstr>
      <vt:lpstr>Tw Cen MT</vt:lpstr>
      <vt:lpstr>Univers-Black</vt:lpstr>
      <vt:lpstr>Wingdings</vt:lpstr>
      <vt:lpstr>Wingdings 3</vt:lpstr>
      <vt:lpstr>BBN Powerpoint</vt:lpstr>
      <vt:lpstr>Kantoorthema</vt:lpstr>
      <vt:lpstr>NP sjabloon 2010-2013</vt:lpstr>
      <vt:lpstr>Druppel</vt:lpstr>
      <vt:lpstr>PowerPoint-presentatie</vt:lpstr>
      <vt:lpstr>Programma</vt:lpstr>
      <vt:lpstr>Keurmerk Veilig Ondernemen</vt:lpstr>
      <vt:lpstr>Keurmerk veilig ondernemen</vt:lpstr>
      <vt:lpstr>Cijfers</vt:lpstr>
      <vt:lpstr>Voldoen aan wet of nagedacht   </vt:lpstr>
      <vt:lpstr>Industriebrand en de voorspelbare afloop</vt:lpstr>
      <vt:lpstr>Oorzaak 1 </vt:lpstr>
      <vt:lpstr>Oorzaak 2 </vt:lpstr>
      <vt:lpstr>QuickScan</vt:lpstr>
      <vt:lpstr>Werk Samen</vt:lpstr>
      <vt:lpstr>Politie    </vt:lpstr>
      <vt:lpstr>PowerPoint-presentatie</vt:lpstr>
      <vt:lpstr>Wat is een verdachte situatie?</vt:lpstr>
      <vt:lpstr>PowerPoint-presentatie</vt:lpstr>
      <vt:lpstr>Informatie</vt:lpstr>
      <vt:lpstr>112 of 0900-8844</vt:lpstr>
      <vt:lpstr>Wanneer 0900-8844?</vt:lpstr>
      <vt:lpstr>Vragen?</vt:lpstr>
      <vt:lpstr>Bedankt voor uw aandacht</vt:lpstr>
      <vt:lpstr>Ondermijning in Meierijstad!</vt:lpstr>
      <vt:lpstr>    Programma</vt:lpstr>
      <vt:lpstr>Wat is ondermijning?</vt:lpstr>
      <vt:lpstr>Ondermijning in Meierijstad?</vt:lpstr>
      <vt:lpstr>PowerPoint-presentatie</vt:lpstr>
      <vt:lpstr>Kenmerken Meierijstad</vt:lpstr>
      <vt:lpstr>Thema’s</vt:lpstr>
      <vt:lpstr>PowerPoint-presentatie</vt:lpstr>
      <vt:lpstr>WAAR HEBBEN WE HET OVER? Wat zien we in de maatschappij </vt:lpstr>
      <vt:lpstr>PowerPoint-presentatie</vt:lpstr>
      <vt:lpstr>PowerPoint-presentatie</vt:lpstr>
      <vt:lpstr>PowerPoint-presentatie</vt:lpstr>
      <vt:lpstr>Wat kan en doet de gemeente?  Welke instrumenten zet de burgemeester in?  </vt:lpstr>
      <vt:lpstr>Wet Bibob </vt:lpstr>
      <vt:lpstr>PowerPoint-presentatie</vt:lpstr>
      <vt:lpstr>Artikel 13B OPIUMWET</vt:lpstr>
      <vt:lpstr>PowerPoint-presentatie</vt:lpstr>
      <vt:lpstr>PowerPoint-presentatie</vt:lpstr>
      <vt:lpstr>PowerPoint-presentatie</vt:lpstr>
      <vt:lpstr>Handelingsperspectief bedrijfsleven</vt:lpstr>
      <vt:lpstr>Signaal ontvangen en dan…?</vt:lpstr>
      <vt:lpstr>Waar signalen melden?</vt:lpstr>
      <vt:lpstr>Frans van Zutven: “…en toen was er brand”:  </vt:lpstr>
      <vt:lpstr>PowerPoint-presentatie</vt:lpstr>
      <vt:lpstr>PowerPoint-presentatie</vt:lpstr>
      <vt:lpstr>PowerPoint-presentatie</vt:lpstr>
      <vt:lpstr>PowerPoint-presentatie</vt:lpstr>
      <vt:lpstr>PowerPoint-presentatie</vt:lpstr>
      <vt:lpstr>“… en toen was er brand”:</vt:lpstr>
    </vt:vector>
  </TitlesOfParts>
  <Company>Brandweer Brabant Noord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Leo Huijs</dc:creator>
  <cp:lastModifiedBy>Parkmanagement Veghel Assistent</cp:lastModifiedBy>
  <cp:revision>95</cp:revision>
  <dcterms:created xsi:type="dcterms:W3CDTF">2014-09-02T12:25:45Z</dcterms:created>
  <dcterms:modified xsi:type="dcterms:W3CDTF">2019-10-03T09:20:21Z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0x010100B6760DC2F090F640A926DEC5D43BC398</vt:lpwstr>
  </property>
</Properties>
</file>